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9" r:id="rId6"/>
    <p:sldMasterId id="214748367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Lst>
  <p:sldSz cy="5143500" cx="9144000"/>
  <p:notesSz cx="6858000" cy="9144000"/>
  <p:embeddedFontLst>
    <p:embeddedFont>
      <p:font typeface="Montserrat"/>
      <p:regular r:id="rId37"/>
      <p:bold r:id="rId38"/>
      <p:italic r:id="rId39"/>
      <p:boldItalic r:id="rId40"/>
    </p:embeddedFont>
    <p:embeddedFont>
      <p:font typeface="Lato"/>
      <p:regular r:id="rId41"/>
      <p:bold r:id="rId42"/>
      <p:italic r:id="rId43"/>
      <p:boldItalic r:id="rId44"/>
    </p:embeddedFont>
    <p:embeddedFont>
      <p:font typeface="Work Sans"/>
      <p:regular r:id="rId45"/>
      <p:bold r:id="rId46"/>
    </p:embeddedFont>
    <p:embeddedFont>
      <p:font typeface="Work Sans Light"/>
      <p:regular r:id="rId47"/>
      <p:bold r:id="rId48"/>
    </p:embeddedFont>
    <p:embeddedFont>
      <p:font typeface="Merriweather"/>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vincent wang"/>
  <p:cmAuthor clrIdx="1" id="1" initials="" lastIdx="1" name="Jonathan Lam"/>
  <p:cmAuthor clrIdx="2" id="2" initials="" lastIdx="7" name="Joshua Yoon"/>
  <p:cmAuthor clrIdx="3" id="3" initials="" lastIdx="1" name="Radi F"/>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A027981-3406-4DC9-85EE-67A3FDF414C2}">
  <a:tblStyle styleId="{3A027981-3406-4DC9-85EE-67A3FDF414C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42" Type="http://schemas.openxmlformats.org/officeDocument/2006/relationships/font" Target="fonts/Lato-bold.fntdata"/><Relationship Id="rId41" Type="http://schemas.openxmlformats.org/officeDocument/2006/relationships/font" Target="fonts/Lato-regular.fntdata"/><Relationship Id="rId44" Type="http://schemas.openxmlformats.org/officeDocument/2006/relationships/font" Target="fonts/Lato-boldItalic.fntdata"/><Relationship Id="rId43" Type="http://schemas.openxmlformats.org/officeDocument/2006/relationships/font" Target="fonts/Lato-italic.fntdata"/><Relationship Id="rId46" Type="http://schemas.openxmlformats.org/officeDocument/2006/relationships/font" Target="fonts/WorkSans-bold.fntdata"/><Relationship Id="rId45" Type="http://schemas.openxmlformats.org/officeDocument/2006/relationships/font" Target="fonts/Work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WorkSansLight-bold.fntdata"/><Relationship Id="rId47" Type="http://schemas.openxmlformats.org/officeDocument/2006/relationships/font" Target="fonts/WorkSansLight-regular.fntdata"/><Relationship Id="rId49" Type="http://schemas.openxmlformats.org/officeDocument/2006/relationships/font" Target="fonts/Merriweather-regular.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font" Target="fonts/Montserrat-regular.fntdata"/><Relationship Id="rId36" Type="http://schemas.openxmlformats.org/officeDocument/2006/relationships/slide" Target="slides/slide28.xml"/><Relationship Id="rId39" Type="http://schemas.openxmlformats.org/officeDocument/2006/relationships/font" Target="fonts/Montserrat-italic.fntdata"/><Relationship Id="rId38" Type="http://schemas.openxmlformats.org/officeDocument/2006/relationships/font" Target="fonts/Montserrat-bold.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Merriweather-italic.fntdata"/><Relationship Id="rId50" Type="http://schemas.openxmlformats.org/officeDocument/2006/relationships/font" Target="fonts/Merriweather-bold.fntdata"/><Relationship Id="rId52" Type="http://schemas.openxmlformats.org/officeDocument/2006/relationships/font" Target="fonts/Merriweather-boldItalic.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10-18T03:55:31.702">
    <p:pos x="2228" y="571"/>
    <p:text>Make sure to follow Wolf's guidelines</p:text>
  </p:cm>
  <p:cm authorId="0" idx="2" dt="2018-10-18T01:42:43.914">
    <p:pos x="2228" y="671"/>
    <p:text>Add Duncker diagram, GAANN chart, and cost analysis</p:text>
  </p:cm>
  <p:cm authorId="1" idx="1" dt="2018-10-18T03:55:31.702">
    <p:pos x="2228" y="771"/>
    <p:text>link to assignment: https://moodle.cooper.edu/moodle/pluginfile.php/74241/mod_assign/introattachment/0/Assignment4-F18.pdf</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1" dt="2018-10-18T18:01:05.254">
    <p:pos x="6000" y="0"/>
    <p:text>Harper</p:text>
  </p:cm>
  <p:cm authorId="2" idx="2" dt="2018-10-18T18:52:22.021">
    <p:pos x="6000" y="100"/>
    <p:text>perhaps less text</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3" dt="2018-10-18T18:00:50.442">
    <p:pos x="6000" y="0"/>
    <p:text>Radi</p:text>
  </p:cm>
  <p:cm authorId="2" idx="4" dt="2018-10-18T18:52:32.662">
    <p:pos x="6000" y="100"/>
    <p:text>GET THEIR ATTENTION</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5" dt="2018-10-23T15:40:42.772">
    <p:pos x="6000" y="0"/>
    <p:text>Josh</p:text>
  </p:cm>
  <p:cm authorId="3" idx="1" dt="2018-10-23T15:40:42.772">
    <p:pos x="6000" y="100"/>
    <p:text>Mention stuffs about gantt charts, and duncker digrams</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6" dt="2018-10-18T18:01:50.033">
    <p:pos x="6000" y="0"/>
    <p:text>Jon starts</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7" dt="2018-10-21T17:29:37.904">
    <p:pos x="6000" y="0"/>
    <p:text>perhaps add photots of the different stuffs that you are mentioning?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a:p>
            <a:pPr indent="0" lvl="0" marL="0" rtl="0" algn="l">
              <a:spcBef>
                <a:spcPts val="0"/>
              </a:spcBef>
              <a:spcAft>
                <a:spcPts val="0"/>
              </a:spcAft>
              <a:buNone/>
            </a:pPr>
            <a:r>
              <a:rPr lang="en"/>
              <a:t>Section 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4517b3b7e6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4517b3b7e6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Pia </a:t>
            </a:r>
            <a:endParaRPr/>
          </a:p>
          <a:p>
            <a:pPr indent="0" lvl="0" marL="0" rtl="0" algn="l">
              <a:spcBef>
                <a:spcPts val="0"/>
              </a:spcBef>
              <a:spcAft>
                <a:spcPts val="0"/>
              </a:spcAft>
              <a:buNone/>
            </a:pPr>
            <a:r>
              <a:rPr lang="en"/>
              <a:t>Preventative diabetes </a:t>
            </a:r>
            <a:r>
              <a:rPr lang="en"/>
              <a:t>education</a:t>
            </a:r>
            <a:r>
              <a:rPr lang="en"/>
              <a:t> and the education and support of diagnosed diabetes in </a:t>
            </a:r>
            <a:r>
              <a:rPr lang="en"/>
              <a:t>regards</a:t>
            </a:r>
            <a:r>
              <a:rPr lang="en"/>
              <a:t> to self care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515144b4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515144b4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515144b4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515144b4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our solution, how it works, and why this is a good solution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Builds off a working model (from last year), have feedback about what they wanted to improve most from them</a:t>
            </a:r>
            <a:endParaRPr/>
          </a:p>
          <a:p>
            <a:pPr indent="-298450" lvl="0" marL="457200" rtl="0" algn="l">
              <a:spcBef>
                <a:spcPts val="0"/>
              </a:spcBef>
              <a:spcAft>
                <a:spcPts val="0"/>
              </a:spcAft>
              <a:buSzPts val="1100"/>
              <a:buChar char="-"/>
            </a:pPr>
            <a:r>
              <a:rPr lang="en"/>
              <a:t>Cheaper than electrochemical test strips, which require electric power and a precision machine (glucometer) and expensive test strips (w/ valuable metals on them)</a:t>
            </a:r>
            <a:endParaRPr/>
          </a:p>
          <a:p>
            <a:pPr indent="-298450" lvl="0" marL="457200" rtl="0" algn="l">
              <a:spcBef>
                <a:spcPts val="0"/>
              </a:spcBef>
              <a:spcAft>
                <a:spcPts val="0"/>
              </a:spcAft>
              <a:buSzPts val="1100"/>
              <a:buChar char="-"/>
            </a:pPr>
            <a:r>
              <a:rPr lang="en"/>
              <a:t>Simple visual determination of blood sugar levels w/ a guide (similar to pH readings), potentially an app to boost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Briefly mention how we came up with this solution (i.e., basic overview of Duncker diagram)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Mention how smartphones are </a:t>
            </a:r>
            <a:r>
              <a:rPr lang="en"/>
              <a:t>prevalent</a:t>
            </a:r>
            <a:r>
              <a:rPr lang="en"/>
              <a:t> enough (include stat.) that we can make an app</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515144b42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515144b4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Reagents: e.g., glucose oxidase (ctrl), benedict's solution, fehling's solution, even yeast (?)</a:t>
            </a:r>
            <a:endParaRPr/>
          </a:p>
          <a:p>
            <a:pPr indent="0" lvl="0" marL="0" rtl="0" algn="l">
              <a:spcBef>
                <a:spcPts val="0"/>
              </a:spcBef>
              <a:spcAft>
                <a:spcPts val="0"/>
              </a:spcAft>
              <a:buNone/>
            </a:pPr>
            <a:r>
              <a:rPr lang="en"/>
              <a:t>Indicators: e.g., iodine (ctrl) w/ glucose oxidase, redox indicators, acid/base indicators, perhaps other indicators for other solutions</a:t>
            </a:r>
            <a:endParaRPr/>
          </a:p>
          <a:p>
            <a:pPr indent="0" lvl="0" marL="0" rtl="0" algn="l">
              <a:spcBef>
                <a:spcPts val="0"/>
              </a:spcBef>
              <a:spcAft>
                <a:spcPts val="0"/>
              </a:spcAft>
              <a:buNone/>
            </a:pPr>
            <a:r>
              <a:rPr lang="en"/>
              <a:t>Algos w/ statistics, improvements from last year w/ more datapoints, ctrls, etc.</a:t>
            </a:r>
            <a:endParaRPr/>
          </a:p>
          <a:p>
            <a:pPr indent="0" lvl="0" marL="0" rtl="0" algn="l">
              <a:spcBef>
                <a:spcPts val="0"/>
              </a:spcBef>
              <a:spcAft>
                <a:spcPts val="0"/>
              </a:spcAft>
              <a:buNone/>
            </a:pPr>
            <a:r>
              <a:rPr lang="en"/>
              <a:t>Miscellaneous changes: messing around with paper, working with ways to filter out red blood cells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Mention how we are going to split up roles and teams (i.e., brief verbal overview of GANTT chart)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Testing methods: using simple glucose models for chemistry and simple color tests for image processing for calibration before moving on to real blood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53e1926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53e1926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515144b42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515144b42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Currently we are on the abstraction and synthesis portion of the design process; that is, we have created different solutions to the problem facing us and are developing the ideas into concrete devices / solutions. While the task 1 group 1 are focusing on a blood based approach, our group has decided to focus on a more non-invasive approach. We will be pursing using urine glucose testing and breathalyzer acetone testing for diabetes management and pre-diagnosis.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to add cost analysis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517b3bb34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4517b3bb34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test the urine we will be using a colormetric method, glucose can be found in the urine of diabetics and a glucose oxidase reaction will be used to create gluconic acid and hydrogen peroxide. We then use a peroxidase reaction to create a color spectrum which will tell </a:t>
            </a:r>
            <a:r>
              <a:rPr lang="en"/>
              <a:t>concentration</a:t>
            </a:r>
            <a:r>
              <a:rPr lang="en"/>
              <a:t> of glucose in the patient’s urine. A communal approach will minimize the chance that a patient will </a:t>
            </a:r>
            <a:r>
              <a:rPr lang="en"/>
              <a:t>misread</a:t>
            </a:r>
            <a:r>
              <a:rPr lang="en"/>
              <a:t> the test resulsts or perform the test incorrectly.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4515144b42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4515144b42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other option is to develop a user-friendly acetone breathalyzer to </a:t>
            </a:r>
            <a:r>
              <a:rPr lang="en"/>
              <a:t>monitor</a:t>
            </a:r>
            <a:r>
              <a:rPr lang="en"/>
              <a:t> glucose levels. Research shows that acetone levels in breath is a valid way to measure progression of diabetes; when the body cannot metabolize glucose, it instead burns fat for fuel. Some might say, wow this is great! You burn fat for fuel! However, this produces harmful ketones, namely acetone; acetone is excreted through urine and through breath. So using a cheap breathalyzer to measure the acetone content would be useful. This would work similar to an alcohol breathalyzer; essentially, you press the button on the side of the device to tell an acetone sensor to start sensing, and it will output a voltage that corresponds to the acetone content in the air. You can take this voltage, process it, and then output to a range of LEDs that correspond to the user’s glucose level. For example, red can mean danger, yellow can mean too low blood sugar, and green can mean healthy levels of blood sugar. These diagrams depict the development and progress made into this idea. Creating a breathalzyer is advantageous in that it does not require constant replacement of strips to function, and that these electronics are relatively low-cost. In addition, incorporating a solar panel to provide the power rail for the breathalyzer would result in a self-sustaining device capable of measuring glucose levels in a patient.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 an Op-Amp Comparator to compare two input values, see which one if greater, use resistor values to change the reference voltage, and have it at different values depending on the output of the comparator.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Low-cost, user friendly, locally produced.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454ec7ee5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454ec7ee5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 sustainable, easy to use, and safe to use.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4517b3bb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4517b3bb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this problematic? Less than ideal education in regards to all disease, not just diabetes No education means no prevention….people don’t know which behaviors could increase their </a:t>
            </a:r>
            <a:r>
              <a:rPr lang="en"/>
              <a:t>chances</a:t>
            </a:r>
            <a:r>
              <a:rPr lang="en"/>
              <a:t> of getting Type 2 diabetes. People also don’t have the means to carry out treatments properly, both bc of a lack of time and knowledge  </a:t>
            </a:r>
            <a:endParaRPr/>
          </a:p>
          <a:p>
            <a:pPr indent="0" lvl="0" marL="0" rtl="0" algn="l">
              <a:spcBef>
                <a:spcPts val="0"/>
              </a:spcBef>
              <a:spcAft>
                <a:spcPts val="0"/>
              </a:spcAft>
              <a:buNone/>
            </a:pPr>
            <a:r>
              <a:rPr lang="en"/>
              <a:t>and bc of the lack of accessible medical </a:t>
            </a:r>
            <a:r>
              <a:rPr lang="en"/>
              <a:t>professional</a:t>
            </a:r>
            <a:r>
              <a:rPr lang="en"/>
              <a:t> support, all of </a:t>
            </a:r>
            <a:r>
              <a:rPr lang="en"/>
              <a:t>technologies</a:t>
            </a:r>
            <a:r>
              <a:rPr lang="en"/>
              <a:t> have to be </a:t>
            </a:r>
            <a:r>
              <a:rPr lang="en"/>
              <a:t>able</a:t>
            </a:r>
            <a:r>
              <a:rPr lang="en"/>
              <a:t> to be used by the individual with as little professional help as possible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4534d14a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4534d14a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Diabetes occurs in individuals when blood glucose is too high and the body cannot produce or produce enough insulin, the hormone which converts the glucose in food to be used in cells. When this occurs the body goes through ketoacidosis, in which fat is used to supply energy for cellular processes. There are two types of diabetes - type 1 and type 2. In type 1, the body does not make insulin. In type 2, the body does not make or use insulin well.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4515144b42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4515144b42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Treatments for diabetics aren’t the most complicated, but in busy schedules it can be difficult to remember to take insulin, exercise, eat something or to test your blood sugar. So, we are going to make a reminder system. </a:t>
            </a:r>
            <a:endParaRPr/>
          </a:p>
          <a:p>
            <a:pPr indent="0" lvl="0" marL="0" rtl="0" algn="l">
              <a:spcBef>
                <a:spcPts val="0"/>
              </a:spcBef>
              <a:spcAft>
                <a:spcPts val="0"/>
              </a:spcAft>
              <a:buNone/>
            </a:pPr>
            <a:r>
              <a:rPr lang="en"/>
              <a:t>If a patient had a simple reminder to just think about whatever it is that they need to do for their treatment, this will already greatly improve the rates of successful treatments. Basically modelled off of the success of the fitbit. Having something to act as a reminder helps promote healthier day-to-day choices.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best way to help diabetics? Prevent more people from getting the disease through education. An additional upside is that a general population that understands the disease can be more of a support system to those individuals who actually have it. Also, the app can serve as another reminder tool for suggestions to make sure treatment stays on track. </a:t>
            </a:r>
            <a:endParaRPr/>
          </a:p>
          <a:p>
            <a:pPr indent="0" lvl="0" marL="0" rtl="0" algn="l">
              <a:spcBef>
                <a:spcPts val="0"/>
              </a:spcBef>
              <a:spcAft>
                <a:spcPts val="0"/>
              </a:spcAft>
              <a:buNone/>
            </a:pPr>
            <a:r>
              <a:rPr lang="en"/>
              <a:t>Games like Dumb ways to Die (Australian MTA PSA to keep people safe around trains) and Re-mission (cancer-fighting video game marketedt towards kids currently in treatment) showed how by simply showing people incorrect behaviors, the incident rate dropped, as well as the more a patient knows about their disease, the more </a:t>
            </a:r>
            <a:r>
              <a:rPr lang="en"/>
              <a:t>likely</a:t>
            </a:r>
            <a:r>
              <a:rPr lang="en"/>
              <a:t> they are to be a helpful voice in treatment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4517b3bb3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4517b3bb3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Ideally, we would have a product with sensors and a large display that could monitor a patient's metabolic processes and suggest specific activities at specific times.</a:t>
            </a:r>
            <a:endParaRPr/>
          </a:p>
          <a:p>
            <a:pPr indent="0" lvl="0" marL="0" rtl="0" algn="l">
              <a:spcBef>
                <a:spcPts val="0"/>
              </a:spcBef>
              <a:spcAft>
                <a:spcPts val="0"/>
              </a:spcAft>
              <a:buNone/>
            </a:pPr>
            <a:r>
              <a:rPr lang="en"/>
              <a:t>In order to create a system that would light an LED (as a standard), every eight hours, we will be using a 555 timer. A potentiometer will be included to allow users to change the frequency the LED is lit at. </a:t>
            </a:r>
            <a:endParaRPr/>
          </a:p>
          <a:p>
            <a:pPr indent="0" lvl="0" marL="0" rtl="0" algn="l">
              <a:spcBef>
                <a:spcPts val="0"/>
              </a:spcBef>
              <a:spcAft>
                <a:spcPts val="0"/>
              </a:spcAft>
              <a:buNone/>
            </a:pPr>
            <a:r>
              <a:rPr lang="en"/>
              <a:t>We will need to experiment with resistors and </a:t>
            </a:r>
            <a:r>
              <a:rPr lang="en"/>
              <a:t>capacitors</a:t>
            </a:r>
            <a:r>
              <a:rPr lang="en"/>
              <a:t> in order to make the 555 timer work for the </a:t>
            </a:r>
            <a:r>
              <a:rPr lang="en"/>
              <a:t>length</a:t>
            </a:r>
            <a:r>
              <a:rPr lang="en"/>
              <a:t> of intervals we need. Most 555 timers work for intervals of about 20mins, and if we cannot make it work with a reasonable of resistors and capacitors, we will have to use a counter that will essentially keep the LED from lighting until it </a:t>
            </a:r>
            <a:r>
              <a:rPr lang="en"/>
              <a:t>receives</a:t>
            </a:r>
            <a:r>
              <a:rPr lang="en"/>
              <a:t> a </a:t>
            </a:r>
            <a:r>
              <a:rPr lang="en"/>
              <a:t>certain</a:t>
            </a:r>
            <a:r>
              <a:rPr lang="en"/>
              <a:t> amount of signals from the 555 timer. We will have to experiment with both of these options and see what is the most reliable, allows for adjustment by the individual, and can be fit in the compact space we have. </a:t>
            </a:r>
            <a:endParaRPr/>
          </a:p>
          <a:p>
            <a:pPr indent="0" lvl="0" marL="0" rtl="0" algn="l">
              <a:spcBef>
                <a:spcPts val="0"/>
              </a:spcBef>
              <a:spcAft>
                <a:spcPts val="0"/>
              </a:spcAft>
              <a:buNone/>
            </a:pPr>
            <a:r>
              <a:rPr lang="en"/>
              <a:t>Also, we hope to use a small solar panel to power this device, but that also requires a more detailed analysis of how much electronic components we can fit in such a small space.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4534d14ab8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4534d14ab8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the band of our wearable tech to be </a:t>
            </a:r>
            <a:r>
              <a:rPr lang="en"/>
              <a:t>environmentally</a:t>
            </a:r>
            <a:r>
              <a:rPr lang="en"/>
              <a:t> safe, locally </a:t>
            </a:r>
            <a:r>
              <a:rPr lang="en"/>
              <a:t>reproducible, strong and weatherproof. It also has to be safe and comfortable enough for someone to wear it on their wrist for large periods of time. A fitbit is quite comfortable, but that plastic will be on the earth forever. So, we decided to begin working with bioplastics. </a:t>
            </a:r>
            <a:endParaRPr/>
          </a:p>
          <a:p>
            <a:pPr indent="0" lvl="0" marL="0" rtl="0" algn="l">
              <a:spcBef>
                <a:spcPts val="0"/>
              </a:spcBef>
              <a:spcAft>
                <a:spcPts val="0"/>
              </a:spcAft>
              <a:buNone/>
            </a:pPr>
            <a:r>
              <a:rPr lang="en"/>
              <a:t>We began some experiments with bioplastic, creating thin plastic sheets composed of vinegar, glycerin and starch. Though we did create a waterproof plastic material, as seen above, the molding capabilities are slim to none of this material as it takes too long to cure. Also, the material smells of vinegar (which is not ideal), and either because of the composition of the material or the lack of proper equipment (we weren’t sure if we were getting the plastic hot enough and couldn't cure it properly), the material wasn’t strong enough or the correct consistency for what we need</a:t>
            </a:r>
            <a:endParaRPr/>
          </a:p>
          <a:p>
            <a:pPr indent="0" lvl="0" marL="0" rtl="0" algn="l">
              <a:spcBef>
                <a:spcPts val="0"/>
              </a:spcBef>
              <a:spcAft>
                <a:spcPts val="0"/>
              </a:spcAft>
              <a:buNone/>
            </a:pPr>
            <a:r>
              <a:rPr lang="en"/>
              <a:t>Our next steps are to continue working with bioplastics, exploring ones that are already manufactured or maybe creating our own recipe while consulting a plastics expert. After we find a suitable plastic, we will make a 3-d printed model of our wristband and use that to create a silicon mold that we can use to make the band out of plastic. The electronic component of tech will be set in the plastic using a wireframe. </a:t>
            </a:r>
            <a:endParaRPr/>
          </a:p>
          <a:p>
            <a:pPr indent="0" lvl="0" marL="0" rtl="0" algn="l">
              <a:spcBef>
                <a:spcPts val="0"/>
              </a:spcBef>
              <a:spcAft>
                <a:spcPts val="0"/>
              </a:spcAft>
              <a:buNone/>
            </a:pPr>
            <a:r>
              <a:rPr lang="en"/>
              <a:t>The inclusion of all our parts, including the list of electronics on the previous slide and the wristband should fall under 10$. Most of the elctronic components can be sourced from the electronics labs around the school, lowering our costs even more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4515144b42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4515144b4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prevention education: an app </a:t>
            </a:r>
            <a:endParaRPr/>
          </a:p>
          <a:p>
            <a:pPr indent="0" lvl="0" marL="0" rtl="0" algn="l">
              <a:spcBef>
                <a:spcPts val="0"/>
              </a:spcBef>
              <a:spcAft>
                <a:spcPts val="0"/>
              </a:spcAft>
              <a:buNone/>
            </a:pPr>
            <a:r>
              <a:rPr lang="en"/>
              <a:t>-one download</a:t>
            </a:r>
            <a:endParaRPr/>
          </a:p>
          <a:p>
            <a:pPr indent="0" lvl="0" marL="0" rtl="0" algn="l">
              <a:spcBef>
                <a:spcPts val="0"/>
              </a:spcBef>
              <a:spcAft>
                <a:spcPts val="0"/>
              </a:spcAft>
              <a:buNone/>
            </a:pPr>
            <a:r>
              <a:rPr lang="en"/>
              <a:t>-flash link that can be used with internet or downloaded on a device</a:t>
            </a:r>
            <a:endParaRPr/>
          </a:p>
          <a:p>
            <a:pPr indent="0" lvl="0" marL="0" rtl="0" algn="l">
              <a:spcBef>
                <a:spcPts val="0"/>
              </a:spcBef>
              <a:spcAft>
                <a:spcPts val="0"/>
              </a:spcAft>
              <a:buNone/>
            </a:pPr>
            <a:r>
              <a:rPr lang="en"/>
              <a:t>-using levels to encourage further game play, with the basic format (point to graph). If a level is done completely correctly, a player is presented with why those were the correct choices and advance to the next level. If partially correct, the incorrect information is pointed out and the player is prompted to redo the level. If all the answers are incorrect, the game automatically restarts with some basic explanation of facts that could serve as “hints” to the answer. </a:t>
            </a:r>
            <a:endParaRPr/>
          </a:p>
          <a:p>
            <a:pPr indent="0" lvl="0" marL="0" rtl="0" algn="l">
              <a:spcBef>
                <a:spcPts val="0"/>
              </a:spcBef>
              <a:spcAft>
                <a:spcPts val="0"/>
              </a:spcAft>
              <a:buNone/>
            </a:pPr>
            <a:r>
              <a:rPr lang="en"/>
              <a:t>-We have a list of facts that range from General information about the disease itself to some diet and exercise suggestions </a:t>
            </a:r>
            <a:endParaRPr/>
          </a:p>
          <a:p>
            <a:pPr indent="0" lvl="0" marL="0" rtl="0" algn="l">
              <a:spcBef>
                <a:spcPts val="0"/>
              </a:spcBef>
              <a:spcAft>
                <a:spcPts val="0"/>
              </a:spcAft>
              <a:buNone/>
            </a:pPr>
            <a:r>
              <a:rPr lang="en"/>
              <a:t>-next steps are to develop level specific game-play, as we want it to vary as much as possible and to see which of our facts can be combined into levels regarding similar information</a:t>
            </a:r>
            <a:endParaRPr/>
          </a:p>
          <a:p>
            <a:pPr indent="0" lvl="0" marL="0" rtl="0" algn="l">
              <a:spcBef>
                <a:spcPts val="0"/>
              </a:spcBef>
              <a:spcAft>
                <a:spcPts val="0"/>
              </a:spcAft>
              <a:buNone/>
            </a:pPr>
            <a:r>
              <a:rPr lang="en"/>
              <a:t>-we are aiming to have a ten level game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545d6e82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545d6e82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Chlorine salts: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4515144b4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4515144b4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Chlorine salts: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4545d6e82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4545d6e82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Chlorine salts: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4517b3b7e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4517b3b7e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would like to acknowledge Professor Raja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4515144b4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4515144b4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517b3bb34_5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517b3bb34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Harper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Kampala, there’s no affordabe way for the masses test test bloodglucose levels</a:t>
            </a:r>
            <a:endParaRPr/>
          </a:p>
          <a:p>
            <a:pPr indent="0" lvl="0" marL="0" rtl="0" algn="l">
              <a:spcBef>
                <a:spcPts val="0"/>
              </a:spcBef>
              <a:spcAft>
                <a:spcPts val="0"/>
              </a:spcAft>
              <a:buNone/>
            </a:pPr>
            <a:r>
              <a:rPr lang="en"/>
              <a:t>Furthermore, there is very little education around diabetes prevention and treatment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517b3b7e6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517b3b7e6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Harper</a:t>
            </a:r>
            <a:endParaRPr/>
          </a:p>
          <a:p>
            <a:pPr indent="0" lvl="0" marL="0" rtl="0" algn="l">
              <a:spcBef>
                <a:spcPts val="0"/>
              </a:spcBef>
              <a:spcAft>
                <a:spcPts val="0"/>
              </a:spcAft>
              <a:buNone/>
            </a:pPr>
            <a:r>
              <a:rPr lang="en"/>
              <a:t>Cost</a:t>
            </a:r>
            <a:endParaRPr/>
          </a:p>
          <a:p>
            <a:pPr indent="0" lvl="0" marL="0" rtl="0" algn="l">
              <a:spcBef>
                <a:spcPts val="0"/>
              </a:spcBef>
              <a:spcAft>
                <a:spcPts val="0"/>
              </a:spcAft>
              <a:buNone/>
            </a:pPr>
            <a:r>
              <a:rPr lang="en"/>
              <a:t>Sustainability</a:t>
            </a:r>
            <a:endParaRPr/>
          </a:p>
          <a:p>
            <a:pPr indent="0" lvl="0" marL="0" rtl="0" algn="l">
              <a:spcBef>
                <a:spcPts val="0"/>
              </a:spcBef>
              <a:spcAft>
                <a:spcPts val="0"/>
              </a:spcAft>
              <a:buNone/>
            </a:pPr>
            <a:r>
              <a:rPr lang="en"/>
              <a:t>Ease of use</a:t>
            </a:r>
            <a:endParaRPr/>
          </a:p>
          <a:p>
            <a:pPr indent="0" lvl="0" marL="0" rtl="0" algn="l">
              <a:spcBef>
                <a:spcPts val="0"/>
              </a:spcBef>
              <a:spcAft>
                <a:spcPts val="0"/>
              </a:spcAft>
              <a:buNone/>
            </a:pPr>
            <a:r>
              <a:rPr lang="en"/>
              <a:t>Safety</a:t>
            </a:r>
            <a:endParaRPr/>
          </a:p>
          <a:p>
            <a:pPr indent="0" lvl="0" marL="0" rtl="0" algn="l">
              <a:spcBef>
                <a:spcPts val="0"/>
              </a:spcBef>
              <a:spcAft>
                <a:spcPts val="0"/>
              </a:spcAft>
              <a:buNone/>
            </a:pPr>
            <a:r>
              <a:rPr lang="en"/>
              <a:t>Cultural sensitivity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515144b42_1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515144b42_1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Radi</a:t>
            </a:r>
            <a:endParaRPr/>
          </a:p>
          <a:p>
            <a:pPr indent="0" lvl="0" marL="0" rtl="0" algn="l">
              <a:spcBef>
                <a:spcPts val="0"/>
              </a:spcBef>
              <a:spcAft>
                <a:spcPts val="0"/>
              </a:spcAft>
              <a:buNone/>
            </a:pPr>
            <a:r>
              <a:rPr lang="en"/>
              <a:t>Our Target is to help the poeple of Kampala Uganda with monitering their diabetes. Due to increased globalization, aging population, rapid urbanization, and increasingly sedentary nations, diabetes has been </a:t>
            </a:r>
            <a:endParaRPr/>
          </a:p>
          <a:p>
            <a:pPr indent="0" lvl="0" marL="0" rtl="0" algn="l">
              <a:spcBef>
                <a:spcPts val="0"/>
              </a:spcBef>
              <a:spcAft>
                <a:spcPts val="0"/>
              </a:spcAft>
              <a:buNone/>
            </a:pPr>
            <a:r>
              <a:rPr lang="en"/>
              <a:t>Very high rate of prevalence, and rate is increasing</a:t>
            </a:r>
            <a:endParaRPr/>
          </a:p>
          <a:p>
            <a:pPr indent="0" lvl="0" marL="0" rtl="0" algn="l">
              <a:spcBef>
                <a:spcPts val="0"/>
              </a:spcBef>
              <a:spcAft>
                <a:spcPts val="0"/>
              </a:spcAft>
              <a:buNone/>
            </a:pPr>
            <a:r>
              <a:rPr lang="en"/>
              <a:t>Problem is compounded by low monthly income, which oftentimes prevents people from accessing the care that they need</a:t>
            </a:r>
            <a:endParaRPr/>
          </a:p>
          <a:p>
            <a:pPr indent="0" lvl="0" marL="0" rtl="0" algn="l">
              <a:spcBef>
                <a:spcPts val="0"/>
              </a:spcBef>
              <a:spcAft>
                <a:spcPts val="0"/>
              </a:spcAft>
              <a:buNone/>
            </a:pPr>
            <a:r>
              <a:rPr lang="en"/>
              <a:t>We have discussed with experts from Johnson and Johnson and from Albert Einstein College of medicine, and they said that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517b3bb3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517b3bb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engineering design process that I am sure all of you are familiar with. Most of our groups have assessed the current problem facing them in kampala (point to needs assessment), developed a problem statement (point to problem formulation), and have moved on to the abstraction and synthesis portion of the design process. Each group will individually discuss this aspect of the design process further.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Josh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534d14ab8_4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534d14ab8_4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4517b3b7e6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517b3b7e6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Continued plans for the future, where are you going to take your presentation?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Work that has to be done: we still have to verify the circuit design and begin basic prototyping processes. We also have to solve the problem of human testing.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451e17b04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451e17b04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134" name="Shape 134"/>
        <p:cNvGrpSpPr/>
        <p:nvPr/>
      </p:nvGrpSpPr>
      <p:grpSpPr>
        <a:xfrm>
          <a:off x="0" y="0"/>
          <a:ext cx="0" cy="0"/>
          <a:chOff x="0" y="0"/>
          <a:chExt cx="0" cy="0"/>
        </a:xfrm>
      </p:grpSpPr>
      <p:sp>
        <p:nvSpPr>
          <p:cNvPr id="135" name="Google Shape;135;p14"/>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txBox="1"/>
          <p:nvPr>
            <p:ph type="ctrTitle"/>
          </p:nvPr>
        </p:nvSpPr>
        <p:spPr>
          <a:xfrm>
            <a:off x="1048725" y="3058625"/>
            <a:ext cx="4914000" cy="1159800"/>
          </a:xfrm>
          <a:prstGeom prst="rect">
            <a:avLst/>
          </a:prstGeom>
        </p:spPr>
        <p:txBody>
          <a:bodyPr anchorCtr="0" anchor="b"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37" name="Shape 137"/>
        <p:cNvGrpSpPr/>
        <p:nvPr/>
      </p:nvGrpSpPr>
      <p:grpSpPr>
        <a:xfrm>
          <a:off x="0" y="0"/>
          <a:ext cx="0" cy="0"/>
          <a:chOff x="0" y="0"/>
          <a:chExt cx="0" cy="0"/>
        </a:xfrm>
      </p:grpSpPr>
      <p:sp>
        <p:nvSpPr>
          <p:cNvPr id="138" name="Google Shape;138;p15"/>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txBox="1"/>
          <p:nvPr>
            <p:ph type="ctrTitle"/>
          </p:nvPr>
        </p:nvSpPr>
        <p:spPr>
          <a:xfrm>
            <a:off x="1012800" y="2497750"/>
            <a:ext cx="4950000" cy="1159800"/>
          </a:xfrm>
          <a:prstGeom prst="rect">
            <a:avLst/>
          </a:prstGeom>
        </p:spPr>
        <p:txBody>
          <a:bodyPr anchorCtr="0" anchor="b"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0" name="Google Shape;140;p15"/>
          <p:cNvSpPr txBox="1"/>
          <p:nvPr>
            <p:ph idx="1" type="subTitle"/>
          </p:nvPr>
        </p:nvSpPr>
        <p:spPr>
          <a:xfrm>
            <a:off x="1012800" y="3678252"/>
            <a:ext cx="4950000" cy="784800"/>
          </a:xfrm>
          <a:prstGeom prst="rect">
            <a:avLst/>
          </a:prstGeom>
        </p:spPr>
        <p:txBody>
          <a:bodyPr anchorCtr="0" anchor="t" bIns="91425" lIns="91425" spcFirstLastPara="1" rIns="91425" wrap="square" tIns="91425"/>
          <a:lstStyle>
            <a:lvl1pPr lvl="0" rtl="0">
              <a:spcBef>
                <a:spcPts val="0"/>
              </a:spcBef>
              <a:spcAft>
                <a:spcPts val="0"/>
              </a:spcAft>
              <a:buClr>
                <a:srgbClr val="000000"/>
              </a:buClr>
              <a:buSzPts val="2000"/>
              <a:buNone/>
              <a:defRPr>
                <a:solidFill>
                  <a:srgbClr val="000000"/>
                </a:solidFill>
              </a:defRPr>
            </a:lvl1pPr>
            <a:lvl2pPr lvl="1" rtl="0">
              <a:spcBef>
                <a:spcPts val="0"/>
              </a:spcBef>
              <a:spcAft>
                <a:spcPts val="0"/>
              </a:spcAft>
              <a:buClr>
                <a:srgbClr val="000000"/>
              </a:buClr>
              <a:buSzPts val="2000"/>
              <a:buNone/>
              <a:defRPr>
                <a:solidFill>
                  <a:srgbClr val="000000"/>
                </a:solidFill>
              </a:defRPr>
            </a:lvl2pPr>
            <a:lvl3pPr lvl="2" rtl="0">
              <a:spcBef>
                <a:spcPts val="0"/>
              </a:spcBef>
              <a:spcAft>
                <a:spcPts val="0"/>
              </a:spcAft>
              <a:buClr>
                <a:srgbClr val="000000"/>
              </a:buClr>
              <a:buSzPts val="2000"/>
              <a:buNone/>
              <a:defRPr>
                <a:solidFill>
                  <a:srgbClr val="000000"/>
                </a:solidFill>
              </a:defRPr>
            </a:lvl3pPr>
            <a:lvl4pPr lvl="3" rtl="0">
              <a:spcBef>
                <a:spcPts val="0"/>
              </a:spcBef>
              <a:spcAft>
                <a:spcPts val="0"/>
              </a:spcAft>
              <a:buClr>
                <a:srgbClr val="000000"/>
              </a:buClr>
              <a:buSzPts val="2000"/>
              <a:buNone/>
              <a:defRPr>
                <a:solidFill>
                  <a:srgbClr val="000000"/>
                </a:solidFill>
              </a:defRPr>
            </a:lvl4pPr>
            <a:lvl5pPr lvl="4" rtl="0">
              <a:spcBef>
                <a:spcPts val="0"/>
              </a:spcBef>
              <a:spcAft>
                <a:spcPts val="0"/>
              </a:spcAft>
              <a:buClr>
                <a:srgbClr val="000000"/>
              </a:buClr>
              <a:buSzPts val="2000"/>
              <a:buNone/>
              <a:defRPr>
                <a:solidFill>
                  <a:srgbClr val="000000"/>
                </a:solidFill>
              </a:defRPr>
            </a:lvl5pPr>
            <a:lvl6pPr lvl="5" rtl="0">
              <a:spcBef>
                <a:spcPts val="0"/>
              </a:spcBef>
              <a:spcAft>
                <a:spcPts val="0"/>
              </a:spcAft>
              <a:buClr>
                <a:srgbClr val="000000"/>
              </a:buClr>
              <a:buSzPts val="2000"/>
              <a:buNone/>
              <a:defRPr>
                <a:solidFill>
                  <a:srgbClr val="000000"/>
                </a:solidFill>
              </a:defRPr>
            </a:lvl6pPr>
            <a:lvl7pPr lvl="6" rtl="0">
              <a:spcBef>
                <a:spcPts val="0"/>
              </a:spcBef>
              <a:spcAft>
                <a:spcPts val="0"/>
              </a:spcAft>
              <a:buClr>
                <a:srgbClr val="000000"/>
              </a:buClr>
              <a:buSzPts val="2000"/>
              <a:buNone/>
              <a:defRPr>
                <a:solidFill>
                  <a:srgbClr val="000000"/>
                </a:solidFill>
              </a:defRPr>
            </a:lvl7pPr>
            <a:lvl8pPr lvl="7" rtl="0">
              <a:spcBef>
                <a:spcPts val="0"/>
              </a:spcBef>
              <a:spcAft>
                <a:spcPts val="0"/>
              </a:spcAft>
              <a:buClr>
                <a:srgbClr val="000000"/>
              </a:buClr>
              <a:buSzPts val="2000"/>
              <a:buNone/>
              <a:defRPr>
                <a:solidFill>
                  <a:srgbClr val="000000"/>
                </a:solidFill>
              </a:defRPr>
            </a:lvl8pPr>
            <a:lvl9pPr lvl="8" rtl="0">
              <a:spcBef>
                <a:spcPts val="0"/>
              </a:spcBef>
              <a:spcAft>
                <a:spcPts val="0"/>
              </a:spcAft>
              <a:buClr>
                <a:srgbClr val="000000"/>
              </a:buClr>
              <a:buSzPts val="2000"/>
              <a:buNone/>
              <a:defRPr>
                <a:solidFill>
                  <a:srgbClr val="000000"/>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41" name="Shape 141"/>
        <p:cNvGrpSpPr/>
        <p:nvPr/>
      </p:nvGrpSpPr>
      <p:grpSpPr>
        <a:xfrm>
          <a:off x="0" y="0"/>
          <a:ext cx="0" cy="0"/>
          <a:chOff x="0" y="0"/>
          <a:chExt cx="0" cy="0"/>
        </a:xfrm>
      </p:grpSpPr>
      <p:sp>
        <p:nvSpPr>
          <p:cNvPr id="142" name="Google Shape;142;p16"/>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txBox="1"/>
          <p:nvPr>
            <p:ph idx="1" type="body"/>
          </p:nvPr>
        </p:nvSpPr>
        <p:spPr>
          <a:xfrm>
            <a:off x="1804525" y="854775"/>
            <a:ext cx="5152200" cy="3505200"/>
          </a:xfrm>
          <a:prstGeom prst="rect">
            <a:avLst/>
          </a:prstGeom>
        </p:spPr>
        <p:txBody>
          <a:bodyPr anchorCtr="0" anchor="t" bIns="91425" lIns="91425" spcFirstLastPara="1" rIns="91425" wrap="square" tIns="91425"/>
          <a:lstStyle>
            <a:lvl1pPr indent="-431800" lvl="0" marL="457200" rtl="0">
              <a:lnSpc>
                <a:spcPct val="115000"/>
              </a:lnSpc>
              <a:spcBef>
                <a:spcPts val="600"/>
              </a:spcBef>
              <a:spcAft>
                <a:spcPts val="0"/>
              </a:spcAft>
              <a:buSzPts val="3200"/>
              <a:buChar char="▪"/>
              <a:defRPr i="1" sz="3200"/>
            </a:lvl1pPr>
            <a:lvl2pPr indent="-431800" lvl="1" marL="914400" rtl="0">
              <a:lnSpc>
                <a:spcPct val="115000"/>
              </a:lnSpc>
              <a:spcBef>
                <a:spcPts val="0"/>
              </a:spcBef>
              <a:spcAft>
                <a:spcPts val="0"/>
              </a:spcAft>
              <a:buSzPts val="3200"/>
              <a:buChar char="□"/>
              <a:defRPr i="1" sz="3200"/>
            </a:lvl2pPr>
            <a:lvl3pPr indent="-431800" lvl="2" marL="1371600" rtl="0">
              <a:lnSpc>
                <a:spcPct val="115000"/>
              </a:lnSpc>
              <a:spcBef>
                <a:spcPts val="0"/>
              </a:spcBef>
              <a:spcAft>
                <a:spcPts val="0"/>
              </a:spcAft>
              <a:buSzPts val="3200"/>
              <a:buChar char="□"/>
              <a:defRPr i="1" sz="3200"/>
            </a:lvl3pPr>
            <a:lvl4pPr indent="-431800" lvl="3" marL="1828800" rtl="0">
              <a:lnSpc>
                <a:spcPct val="115000"/>
              </a:lnSpc>
              <a:spcBef>
                <a:spcPts val="0"/>
              </a:spcBef>
              <a:spcAft>
                <a:spcPts val="0"/>
              </a:spcAft>
              <a:buSzPts val="3200"/>
              <a:buChar char="□"/>
              <a:defRPr i="1" sz="3200"/>
            </a:lvl4pPr>
            <a:lvl5pPr indent="-431800" lvl="4" marL="2286000" rtl="0">
              <a:lnSpc>
                <a:spcPct val="115000"/>
              </a:lnSpc>
              <a:spcBef>
                <a:spcPts val="0"/>
              </a:spcBef>
              <a:spcAft>
                <a:spcPts val="0"/>
              </a:spcAft>
              <a:buSzPts val="3200"/>
              <a:buChar char="○"/>
              <a:defRPr i="1" sz="3200"/>
            </a:lvl5pPr>
            <a:lvl6pPr indent="-431800" lvl="5" marL="2743200" rtl="0">
              <a:lnSpc>
                <a:spcPct val="115000"/>
              </a:lnSpc>
              <a:spcBef>
                <a:spcPts val="0"/>
              </a:spcBef>
              <a:spcAft>
                <a:spcPts val="0"/>
              </a:spcAft>
              <a:buSzPts val="3200"/>
              <a:buChar char="■"/>
              <a:defRPr i="1" sz="3200"/>
            </a:lvl6pPr>
            <a:lvl7pPr indent="-431800" lvl="6" marL="3200400" rtl="0">
              <a:lnSpc>
                <a:spcPct val="115000"/>
              </a:lnSpc>
              <a:spcBef>
                <a:spcPts val="0"/>
              </a:spcBef>
              <a:spcAft>
                <a:spcPts val="0"/>
              </a:spcAft>
              <a:buSzPts val="3200"/>
              <a:buChar char="●"/>
              <a:defRPr i="1" sz="3200"/>
            </a:lvl7pPr>
            <a:lvl8pPr indent="-431800" lvl="7" marL="3657600" rtl="0">
              <a:lnSpc>
                <a:spcPct val="115000"/>
              </a:lnSpc>
              <a:spcBef>
                <a:spcPts val="0"/>
              </a:spcBef>
              <a:spcAft>
                <a:spcPts val="0"/>
              </a:spcAft>
              <a:buSzPts val="3200"/>
              <a:buChar char="○"/>
              <a:defRPr i="1" sz="3200"/>
            </a:lvl8pPr>
            <a:lvl9pPr indent="-431800" lvl="8" marL="4114800" rtl="0">
              <a:lnSpc>
                <a:spcPct val="115000"/>
              </a:lnSpc>
              <a:spcBef>
                <a:spcPts val="0"/>
              </a:spcBef>
              <a:spcAft>
                <a:spcPts val="0"/>
              </a:spcAft>
              <a:buSzPts val="3200"/>
              <a:buChar char="■"/>
              <a:defRPr i="1" sz="3200"/>
            </a:lvl9pPr>
          </a:lstStyle>
          <a:p/>
        </p:txBody>
      </p:sp>
      <p:sp>
        <p:nvSpPr>
          <p:cNvPr id="144" name="Google Shape;144;p16"/>
          <p:cNvSpPr/>
          <p:nvPr/>
        </p:nvSpPr>
        <p:spPr>
          <a:xfrm>
            <a:off x="617750" y="603375"/>
            <a:ext cx="948000" cy="948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a:off x="809196" y="854775"/>
            <a:ext cx="565108" cy="445200"/>
          </a:xfrm>
          <a:prstGeom prst="rect">
            <a:avLst/>
          </a:prstGeom>
        </p:spPr>
        <p:txBody>
          <a:bodyPr>
            <a:prstTxWarp prst="textPlain"/>
          </a:bodyPr>
          <a:lstStyle/>
          <a:p>
            <a:pPr lvl="0" algn="ctr"/>
            <a:r>
              <a:rPr b="1" i="0">
                <a:ln>
                  <a:noFill/>
                </a:ln>
                <a:solidFill>
                  <a:srgbClr val="FFFFFF"/>
                </a:solidFill>
                <a:latin typeface="Arial"/>
              </a:rPr>
              <a:t>“</a:t>
            </a:r>
          </a:p>
        </p:txBody>
      </p:sp>
      <p:sp>
        <p:nvSpPr>
          <p:cNvPr id="146" name="Google Shape;146;p16"/>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47" name="Shape 147"/>
        <p:cNvGrpSpPr/>
        <p:nvPr/>
      </p:nvGrpSpPr>
      <p:grpSpPr>
        <a:xfrm>
          <a:off x="0" y="0"/>
          <a:ext cx="0" cy="0"/>
          <a:chOff x="0" y="0"/>
          <a:chExt cx="0" cy="0"/>
        </a:xfrm>
      </p:grpSpPr>
      <p:sp>
        <p:nvSpPr>
          <p:cNvPr id="148" name="Google Shape;148;p17"/>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txBox="1"/>
          <p:nvPr>
            <p:ph type="title"/>
          </p:nvPr>
        </p:nvSpPr>
        <p:spPr>
          <a:xfrm>
            <a:off x="869150" y="847600"/>
            <a:ext cx="5092200" cy="1360200"/>
          </a:xfrm>
          <a:prstGeom prst="rect">
            <a:avLst/>
          </a:prstGeom>
        </p:spPr>
        <p:txBody>
          <a:bodyPr anchorCtr="0" anchor="b" bIns="91425" lIns="91425" spcFirstLastPara="1" rIns="91425" wrap="square" tIns="91425"/>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50" name="Google Shape;150;p17"/>
          <p:cNvSpPr txBox="1"/>
          <p:nvPr>
            <p:ph idx="1" type="body"/>
          </p:nvPr>
        </p:nvSpPr>
        <p:spPr>
          <a:xfrm>
            <a:off x="869150" y="2312925"/>
            <a:ext cx="7405800" cy="20040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
        <p:nvSpPr>
          <p:cNvPr id="151" name="Google Shape;151;p17"/>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52" name="Shape 152"/>
        <p:cNvGrpSpPr/>
        <p:nvPr/>
      </p:nvGrpSpPr>
      <p:grpSpPr>
        <a:xfrm>
          <a:off x="0" y="0"/>
          <a:ext cx="0" cy="0"/>
          <a:chOff x="0" y="0"/>
          <a:chExt cx="0" cy="0"/>
        </a:xfrm>
      </p:grpSpPr>
      <p:sp>
        <p:nvSpPr>
          <p:cNvPr id="153" name="Google Shape;153;p18"/>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txBox="1"/>
          <p:nvPr>
            <p:ph type="title"/>
          </p:nvPr>
        </p:nvSpPr>
        <p:spPr>
          <a:xfrm>
            <a:off x="869150" y="847600"/>
            <a:ext cx="5092200" cy="1360200"/>
          </a:xfrm>
          <a:prstGeom prst="rect">
            <a:avLst/>
          </a:prstGeom>
        </p:spPr>
        <p:txBody>
          <a:bodyPr anchorCtr="0" anchor="b"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55" name="Google Shape;155;p18"/>
          <p:cNvSpPr txBox="1"/>
          <p:nvPr>
            <p:ph idx="1" type="body"/>
          </p:nvPr>
        </p:nvSpPr>
        <p:spPr>
          <a:xfrm>
            <a:off x="869150" y="2312925"/>
            <a:ext cx="3594600" cy="21333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56" name="Google Shape;156;p18"/>
          <p:cNvSpPr txBox="1"/>
          <p:nvPr>
            <p:ph idx="2" type="body"/>
          </p:nvPr>
        </p:nvSpPr>
        <p:spPr>
          <a:xfrm>
            <a:off x="4680228" y="2312925"/>
            <a:ext cx="3594600" cy="21333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57" name="Google Shape;157;p18"/>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58" name="Shape 158"/>
        <p:cNvGrpSpPr/>
        <p:nvPr/>
      </p:nvGrpSpPr>
      <p:grpSpPr>
        <a:xfrm>
          <a:off x="0" y="0"/>
          <a:ext cx="0" cy="0"/>
          <a:chOff x="0" y="0"/>
          <a:chExt cx="0" cy="0"/>
        </a:xfrm>
      </p:grpSpPr>
      <p:sp>
        <p:nvSpPr>
          <p:cNvPr id="159" name="Google Shape;159;p19"/>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txBox="1"/>
          <p:nvPr>
            <p:ph type="title"/>
          </p:nvPr>
        </p:nvSpPr>
        <p:spPr>
          <a:xfrm>
            <a:off x="869150" y="847600"/>
            <a:ext cx="5092200" cy="1360200"/>
          </a:xfrm>
          <a:prstGeom prst="rect">
            <a:avLst/>
          </a:prstGeom>
        </p:spPr>
        <p:txBody>
          <a:bodyPr anchorCtr="0" anchor="b"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61" name="Google Shape;161;p19"/>
          <p:cNvSpPr txBox="1"/>
          <p:nvPr>
            <p:ph idx="1" type="body"/>
          </p:nvPr>
        </p:nvSpPr>
        <p:spPr>
          <a:xfrm>
            <a:off x="869150" y="2312925"/>
            <a:ext cx="2366400" cy="20400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62" name="Google Shape;162;p19"/>
          <p:cNvSpPr txBox="1"/>
          <p:nvPr>
            <p:ph idx="2" type="body"/>
          </p:nvPr>
        </p:nvSpPr>
        <p:spPr>
          <a:xfrm>
            <a:off x="3356739" y="2312925"/>
            <a:ext cx="2366400" cy="20400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63" name="Google Shape;163;p19"/>
          <p:cNvSpPr txBox="1"/>
          <p:nvPr>
            <p:ph idx="3" type="body"/>
          </p:nvPr>
        </p:nvSpPr>
        <p:spPr>
          <a:xfrm>
            <a:off x="5844329" y="2312925"/>
            <a:ext cx="2366400" cy="20400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64" name="Google Shape;164;p19"/>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65" name="Shape 165"/>
        <p:cNvGrpSpPr/>
        <p:nvPr/>
      </p:nvGrpSpPr>
      <p:grpSpPr>
        <a:xfrm>
          <a:off x="0" y="0"/>
          <a:ext cx="0" cy="0"/>
          <a:chOff x="0" y="0"/>
          <a:chExt cx="0" cy="0"/>
        </a:xfrm>
      </p:grpSpPr>
      <p:sp>
        <p:nvSpPr>
          <p:cNvPr id="166" name="Google Shape;166;p20"/>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txBox="1"/>
          <p:nvPr>
            <p:ph type="title"/>
          </p:nvPr>
        </p:nvSpPr>
        <p:spPr>
          <a:xfrm>
            <a:off x="869150" y="847600"/>
            <a:ext cx="5092200" cy="1360200"/>
          </a:xfrm>
          <a:prstGeom prst="rect">
            <a:avLst/>
          </a:prstGeom>
        </p:spPr>
        <p:txBody>
          <a:bodyPr anchorCtr="0" anchor="b"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68" name="Google Shape;168;p20"/>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69" name="Shape 169"/>
        <p:cNvGrpSpPr/>
        <p:nvPr/>
      </p:nvGrpSpPr>
      <p:grpSpPr>
        <a:xfrm>
          <a:off x="0" y="0"/>
          <a:ext cx="0" cy="0"/>
          <a:chOff x="0" y="0"/>
          <a:chExt cx="0" cy="0"/>
        </a:xfrm>
      </p:grpSpPr>
      <p:sp>
        <p:nvSpPr>
          <p:cNvPr id="170" name="Google Shape;170;p21"/>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txBox="1"/>
          <p:nvPr>
            <p:ph idx="1" type="body"/>
          </p:nvPr>
        </p:nvSpPr>
        <p:spPr>
          <a:xfrm>
            <a:off x="840425" y="3949100"/>
            <a:ext cx="7463100" cy="519600"/>
          </a:xfrm>
          <a:prstGeom prst="rect">
            <a:avLst/>
          </a:prstGeom>
        </p:spPr>
        <p:txBody>
          <a:bodyPr anchorCtr="0" anchor="t" bIns="91425" lIns="91425" spcFirstLastPara="1" rIns="91425" wrap="square" tIns="91425"/>
          <a:lstStyle>
            <a:lvl1pPr indent="-228600" lvl="0" marL="457200" rtl="0">
              <a:spcBef>
                <a:spcPts val="360"/>
              </a:spcBef>
              <a:spcAft>
                <a:spcPts val="0"/>
              </a:spcAft>
              <a:buSzPts val="1800"/>
              <a:buFont typeface="Work Sans"/>
              <a:buNone/>
              <a:defRPr b="1" sz="1800">
                <a:latin typeface="Work Sans"/>
                <a:ea typeface="Work Sans"/>
                <a:cs typeface="Work Sans"/>
                <a:sym typeface="Work Sans"/>
              </a:defRPr>
            </a:lvl1pPr>
          </a:lstStyle>
          <a:p/>
        </p:txBody>
      </p:sp>
      <p:sp>
        <p:nvSpPr>
          <p:cNvPr id="172" name="Google Shape;172;p21"/>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rtl="0">
              <a:buNone/>
              <a:defRPr>
                <a:latin typeface="Work Sans"/>
                <a:ea typeface="Work Sans"/>
                <a:cs typeface="Work Sans"/>
                <a:sym typeface="Work Sans"/>
              </a:defRPr>
            </a:lvl1pPr>
            <a:lvl2pPr lvl="1" rtl="0">
              <a:buNone/>
              <a:defRPr>
                <a:latin typeface="Work Sans"/>
                <a:ea typeface="Work Sans"/>
                <a:cs typeface="Work Sans"/>
                <a:sym typeface="Work Sans"/>
              </a:defRPr>
            </a:lvl2pPr>
            <a:lvl3pPr lvl="2" rtl="0">
              <a:buNone/>
              <a:defRPr>
                <a:latin typeface="Work Sans"/>
                <a:ea typeface="Work Sans"/>
                <a:cs typeface="Work Sans"/>
                <a:sym typeface="Work Sans"/>
              </a:defRPr>
            </a:lvl3pPr>
            <a:lvl4pPr lvl="3" rtl="0">
              <a:buNone/>
              <a:defRPr>
                <a:latin typeface="Work Sans"/>
                <a:ea typeface="Work Sans"/>
                <a:cs typeface="Work Sans"/>
                <a:sym typeface="Work Sans"/>
              </a:defRPr>
            </a:lvl4pPr>
            <a:lvl5pPr lvl="4" rtl="0">
              <a:buNone/>
              <a:defRPr>
                <a:latin typeface="Work Sans"/>
                <a:ea typeface="Work Sans"/>
                <a:cs typeface="Work Sans"/>
                <a:sym typeface="Work Sans"/>
              </a:defRPr>
            </a:lvl5pPr>
            <a:lvl6pPr lvl="5" rtl="0">
              <a:buNone/>
              <a:defRPr>
                <a:latin typeface="Work Sans"/>
                <a:ea typeface="Work Sans"/>
                <a:cs typeface="Work Sans"/>
                <a:sym typeface="Work Sans"/>
              </a:defRPr>
            </a:lvl6pPr>
            <a:lvl7pPr lvl="6" rtl="0">
              <a:buNone/>
              <a:defRPr>
                <a:latin typeface="Work Sans"/>
                <a:ea typeface="Work Sans"/>
                <a:cs typeface="Work Sans"/>
                <a:sym typeface="Work Sans"/>
              </a:defRPr>
            </a:lvl7pPr>
            <a:lvl8pPr lvl="7" rtl="0">
              <a:buNone/>
              <a:defRPr>
                <a:latin typeface="Work Sans"/>
                <a:ea typeface="Work Sans"/>
                <a:cs typeface="Work Sans"/>
                <a:sym typeface="Work Sans"/>
              </a:defRPr>
            </a:lvl8pPr>
            <a:lvl9pPr lvl="8" rtl="0">
              <a:buNone/>
              <a:defRPr>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73" name="Shape 173"/>
        <p:cNvGrpSpPr/>
        <p:nvPr/>
      </p:nvGrpSpPr>
      <p:grpSpPr>
        <a:xfrm>
          <a:off x="0" y="0"/>
          <a:ext cx="0" cy="0"/>
          <a:chOff x="0" y="0"/>
          <a:chExt cx="0" cy="0"/>
        </a:xfrm>
      </p:grpSpPr>
      <p:sp>
        <p:nvSpPr>
          <p:cNvPr id="174" name="Google Shape;174;p22"/>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reverse">
  <p:cSld name="BLANK_1">
    <p:bg>
      <p:bgPr>
        <a:solidFill>
          <a:srgbClr val="000000"/>
        </a:solidFill>
      </p:bgPr>
    </p:bg>
    <p:spTree>
      <p:nvGrpSpPr>
        <p:cNvPr id="176" name="Shape 176"/>
        <p:cNvGrpSpPr/>
        <p:nvPr/>
      </p:nvGrpSpPr>
      <p:grpSpPr>
        <a:xfrm>
          <a:off x="0" y="0"/>
          <a:ext cx="0" cy="0"/>
          <a:chOff x="0" y="0"/>
          <a:chExt cx="0" cy="0"/>
        </a:xfrm>
      </p:grpSpPr>
      <p:sp>
        <p:nvSpPr>
          <p:cNvPr id="177" name="Google Shape;177;p23"/>
          <p:cNvSpPr/>
          <p:nvPr/>
        </p:nvSpPr>
        <p:spPr>
          <a:xfrm>
            <a:off x="198600" y="198600"/>
            <a:ext cx="8746800" cy="4760700"/>
          </a:xfrm>
          <a:prstGeom prst="frame">
            <a:avLst>
              <a:gd fmla="val 412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3"/>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3.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1pPr>
            <a:lvl2pPr lvl="1" rt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2pPr>
            <a:lvl3pPr lvl="2" rt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3pPr>
            <a:lvl4pPr lvl="3" rt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4pPr>
            <a:lvl5pPr lvl="4" rt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5pPr>
            <a:lvl6pPr lvl="5" rt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6pPr>
            <a:lvl7pPr lvl="6" rt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7pPr>
            <a:lvl8pPr lvl="7" rt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8pPr>
            <a:lvl9pPr lvl="8" rt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9pPr>
          </a:lstStyle>
          <a:p/>
        </p:txBody>
      </p:sp>
      <p:sp>
        <p:nvSpPr>
          <p:cNvPr id="132" name="Google Shape;132;p13"/>
          <p:cNvSpPr txBox="1"/>
          <p:nvPr>
            <p:ph idx="1" type="body"/>
          </p:nvPr>
        </p:nvSpPr>
        <p:spPr>
          <a:xfrm>
            <a:off x="869150" y="2312925"/>
            <a:ext cx="7405800" cy="2004000"/>
          </a:xfrm>
          <a:prstGeom prst="rect">
            <a:avLst/>
          </a:prstGeom>
          <a:noFill/>
          <a:ln>
            <a:noFill/>
          </a:ln>
        </p:spPr>
        <p:txBody>
          <a:bodyPr anchorCtr="0" anchor="t" bIns="91425" lIns="91425" spcFirstLastPara="1" rIns="91425" wrap="square" tIns="91425"/>
          <a:lstStyle>
            <a:lvl1pPr indent="-355600" lvl="0" marL="457200" rtl="0">
              <a:spcBef>
                <a:spcPts val="60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1pPr>
            <a:lvl2pPr indent="-355600" lvl="1" marL="914400" rtl="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2pPr>
            <a:lvl3pPr indent="-355600" lvl="2" marL="1371600" rtl="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3pPr>
            <a:lvl4pPr indent="-355600" lvl="3" marL="1828800" rtl="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4pPr>
            <a:lvl5pPr indent="-355600" lvl="4" marL="2286000" rtl="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5pPr>
            <a:lvl6pPr indent="-355600" lvl="5" marL="2743200" rtl="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6pPr>
            <a:lvl7pPr indent="-355600" lvl="6" marL="3200400" rtl="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7pPr>
            <a:lvl8pPr indent="-355600" lvl="7" marL="3657600" rtl="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8pPr>
            <a:lvl9pPr indent="-355600" lvl="8" marL="4114800" rtl="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9pPr>
          </a:lstStyle>
          <a:p/>
        </p:txBody>
      </p:sp>
      <p:sp>
        <p:nvSpPr>
          <p:cNvPr id="133" name="Google Shape;133;p13"/>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lvl1pPr lvl="0" rtl="0" algn="r">
              <a:buNone/>
              <a:defRPr b="1" sz="1300">
                <a:solidFill>
                  <a:schemeClr val="dk1"/>
                </a:solidFill>
                <a:latin typeface="Work Sans"/>
                <a:ea typeface="Work Sans"/>
                <a:cs typeface="Work Sans"/>
                <a:sym typeface="Work Sans"/>
              </a:defRPr>
            </a:lvl1pPr>
            <a:lvl2pPr lvl="1" rtl="0" algn="r">
              <a:buNone/>
              <a:defRPr b="1" sz="1300">
                <a:solidFill>
                  <a:schemeClr val="dk1"/>
                </a:solidFill>
                <a:latin typeface="Work Sans"/>
                <a:ea typeface="Work Sans"/>
                <a:cs typeface="Work Sans"/>
                <a:sym typeface="Work Sans"/>
              </a:defRPr>
            </a:lvl2pPr>
            <a:lvl3pPr lvl="2" rtl="0" algn="r">
              <a:buNone/>
              <a:defRPr b="1" sz="1300">
                <a:solidFill>
                  <a:schemeClr val="dk1"/>
                </a:solidFill>
                <a:latin typeface="Work Sans"/>
                <a:ea typeface="Work Sans"/>
                <a:cs typeface="Work Sans"/>
                <a:sym typeface="Work Sans"/>
              </a:defRPr>
            </a:lvl3pPr>
            <a:lvl4pPr lvl="3" rtl="0" algn="r">
              <a:buNone/>
              <a:defRPr b="1" sz="1300">
                <a:solidFill>
                  <a:schemeClr val="dk1"/>
                </a:solidFill>
                <a:latin typeface="Work Sans"/>
                <a:ea typeface="Work Sans"/>
                <a:cs typeface="Work Sans"/>
                <a:sym typeface="Work Sans"/>
              </a:defRPr>
            </a:lvl4pPr>
            <a:lvl5pPr lvl="4" rtl="0" algn="r">
              <a:buNone/>
              <a:defRPr b="1" sz="1300">
                <a:solidFill>
                  <a:schemeClr val="dk1"/>
                </a:solidFill>
                <a:latin typeface="Work Sans"/>
                <a:ea typeface="Work Sans"/>
                <a:cs typeface="Work Sans"/>
                <a:sym typeface="Work Sans"/>
              </a:defRPr>
            </a:lvl5pPr>
            <a:lvl6pPr lvl="5" rtl="0" algn="r">
              <a:buNone/>
              <a:defRPr b="1" sz="1300">
                <a:solidFill>
                  <a:schemeClr val="dk1"/>
                </a:solidFill>
                <a:latin typeface="Work Sans"/>
                <a:ea typeface="Work Sans"/>
                <a:cs typeface="Work Sans"/>
                <a:sym typeface="Work Sans"/>
              </a:defRPr>
            </a:lvl6pPr>
            <a:lvl7pPr lvl="6" rtl="0" algn="r">
              <a:buNone/>
              <a:defRPr b="1" sz="1300">
                <a:solidFill>
                  <a:schemeClr val="dk1"/>
                </a:solidFill>
                <a:latin typeface="Work Sans"/>
                <a:ea typeface="Work Sans"/>
                <a:cs typeface="Work Sans"/>
                <a:sym typeface="Work Sans"/>
              </a:defRPr>
            </a:lvl7pPr>
            <a:lvl8pPr lvl="7" rtl="0" algn="r">
              <a:buNone/>
              <a:defRPr b="1" sz="1300">
                <a:solidFill>
                  <a:schemeClr val="dk1"/>
                </a:solidFill>
                <a:latin typeface="Work Sans"/>
                <a:ea typeface="Work Sans"/>
                <a:cs typeface="Work Sans"/>
                <a:sym typeface="Work Sans"/>
              </a:defRPr>
            </a:lvl8pPr>
            <a:lvl9pPr lvl="8" rtl="0" algn="r">
              <a:buNone/>
              <a:defRPr b="1" sz="1300">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4.jpg"/><Relationship Id="rId4" Type="http://schemas.openxmlformats.org/officeDocument/2006/relationships/image" Target="../media/image33.png"/><Relationship Id="rId5" Type="http://schemas.openxmlformats.org/officeDocument/2006/relationships/image" Target="../media/image4.png"/><Relationship Id="rId6"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5.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www.youtube.com/watch?v=qfEG0BvB2iM" TargetMode="External"/><Relationship Id="rId4"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19.png"/><Relationship Id="rId5"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comments" Target="../comments/commen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36.png"/><Relationship Id="rId5" Type="http://schemas.openxmlformats.org/officeDocument/2006/relationships/image" Target="../media/image14.jpg"/><Relationship Id="rId6"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4"/>
          <p:cNvSpPr txBox="1"/>
          <p:nvPr>
            <p:ph type="ctrTitle"/>
          </p:nvPr>
        </p:nvSpPr>
        <p:spPr>
          <a:xfrm>
            <a:off x="3537150" y="907675"/>
            <a:ext cx="5017500" cy="25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000"/>
              <a:t>E</a:t>
            </a:r>
            <a:r>
              <a:rPr b="1" lang="en" sz="5000"/>
              <a:t>ID101E</a:t>
            </a:r>
            <a:endParaRPr b="1" sz="5000"/>
          </a:p>
          <a:p>
            <a:pPr indent="0" lvl="0" marL="0" rtl="0" algn="l">
              <a:spcBef>
                <a:spcPts val="0"/>
              </a:spcBef>
              <a:spcAft>
                <a:spcPts val="0"/>
              </a:spcAft>
              <a:buNone/>
            </a:pPr>
            <a:r>
              <a:rPr lang="en"/>
              <a:t>Diabetes Testing and Education in Kampala</a:t>
            </a:r>
            <a:endParaRPr/>
          </a:p>
        </p:txBody>
      </p:sp>
      <p:sp>
        <p:nvSpPr>
          <p:cNvPr id="184" name="Google Shape;184;p24"/>
          <p:cNvSpPr txBox="1"/>
          <p:nvPr>
            <p:ph idx="1" type="subTitle"/>
          </p:nvPr>
        </p:nvSpPr>
        <p:spPr>
          <a:xfrm>
            <a:off x="3537150" y="3924925"/>
            <a:ext cx="5017500" cy="506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Professor Anita Raja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pic>
        <p:nvPicPr>
          <p:cNvPr id="276" name="Google Shape;276;p33"/>
          <p:cNvPicPr preferRelativeResize="0"/>
          <p:nvPr/>
        </p:nvPicPr>
        <p:blipFill>
          <a:blip r:embed="rId3">
            <a:alphaModFix/>
          </a:blip>
          <a:stretch>
            <a:fillRect/>
          </a:stretch>
        </p:blipFill>
        <p:spPr>
          <a:xfrm>
            <a:off x="181250" y="1502825"/>
            <a:ext cx="1992548" cy="2656720"/>
          </a:xfrm>
          <a:prstGeom prst="rect">
            <a:avLst/>
          </a:prstGeom>
          <a:noFill/>
          <a:ln>
            <a:noFill/>
          </a:ln>
        </p:spPr>
      </p:pic>
      <p:sp>
        <p:nvSpPr>
          <p:cNvPr id="277" name="Google Shape;277;p33"/>
          <p:cNvSpPr txBox="1"/>
          <p:nvPr>
            <p:ph type="title"/>
          </p:nvPr>
        </p:nvSpPr>
        <p:spPr>
          <a:xfrm>
            <a:off x="1321375" y="687275"/>
            <a:ext cx="1748700" cy="57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000"/>
              <a:t>Group 1</a:t>
            </a:r>
            <a:endParaRPr sz="3000"/>
          </a:p>
        </p:txBody>
      </p:sp>
      <p:sp>
        <p:nvSpPr>
          <p:cNvPr id="278" name="Google Shape;278;p33"/>
          <p:cNvSpPr txBox="1"/>
          <p:nvPr>
            <p:ph type="title"/>
          </p:nvPr>
        </p:nvSpPr>
        <p:spPr>
          <a:xfrm>
            <a:off x="5970900" y="687275"/>
            <a:ext cx="1748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Group 2</a:t>
            </a:r>
            <a:endParaRPr sz="3000"/>
          </a:p>
        </p:txBody>
      </p:sp>
      <p:sp>
        <p:nvSpPr>
          <p:cNvPr id="279" name="Google Shape;279;p33"/>
          <p:cNvSpPr txBox="1"/>
          <p:nvPr>
            <p:ph type="title"/>
          </p:nvPr>
        </p:nvSpPr>
        <p:spPr>
          <a:xfrm>
            <a:off x="1389300" y="108575"/>
            <a:ext cx="6365400" cy="57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Task 2: Diabetes Education</a:t>
            </a:r>
            <a:endParaRPr b="1" sz="3000"/>
          </a:p>
        </p:txBody>
      </p:sp>
      <p:sp>
        <p:nvSpPr>
          <p:cNvPr id="280" name="Google Shape;280;p33"/>
          <p:cNvSpPr txBox="1"/>
          <p:nvPr>
            <p:ph type="title"/>
          </p:nvPr>
        </p:nvSpPr>
        <p:spPr>
          <a:xfrm>
            <a:off x="4779025" y="4159550"/>
            <a:ext cx="19926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Brandon H.</a:t>
            </a:r>
            <a:endParaRPr/>
          </a:p>
        </p:txBody>
      </p:sp>
      <p:sp>
        <p:nvSpPr>
          <p:cNvPr id="281" name="Google Shape;281;p33"/>
          <p:cNvSpPr txBox="1"/>
          <p:nvPr>
            <p:ph type="title"/>
          </p:nvPr>
        </p:nvSpPr>
        <p:spPr>
          <a:xfrm>
            <a:off x="2830550" y="4159550"/>
            <a:ext cx="1036800" cy="57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Pia R.</a:t>
            </a:r>
            <a:endParaRPr/>
          </a:p>
        </p:txBody>
      </p:sp>
      <p:sp>
        <p:nvSpPr>
          <p:cNvPr id="282" name="Google Shape;282;p33"/>
          <p:cNvSpPr txBox="1"/>
          <p:nvPr>
            <p:ph type="title"/>
          </p:nvPr>
        </p:nvSpPr>
        <p:spPr>
          <a:xfrm>
            <a:off x="6993638" y="4159550"/>
            <a:ext cx="1607700" cy="57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Derek L.</a:t>
            </a:r>
            <a:endParaRPr/>
          </a:p>
        </p:txBody>
      </p:sp>
      <p:sp>
        <p:nvSpPr>
          <p:cNvPr id="283" name="Google Shape;283;p33"/>
          <p:cNvSpPr txBox="1"/>
          <p:nvPr>
            <p:ph type="title"/>
          </p:nvPr>
        </p:nvSpPr>
        <p:spPr>
          <a:xfrm>
            <a:off x="116875" y="4159550"/>
            <a:ext cx="2121300" cy="57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Harper C-B.</a:t>
            </a:r>
            <a:endParaRPr/>
          </a:p>
        </p:txBody>
      </p:sp>
      <p:pic>
        <p:nvPicPr>
          <p:cNvPr id="284" name="Google Shape;284;p33"/>
          <p:cNvPicPr preferRelativeResize="0"/>
          <p:nvPr/>
        </p:nvPicPr>
        <p:blipFill rotWithShape="1">
          <a:blip r:embed="rId4">
            <a:alphaModFix/>
          </a:blip>
          <a:srcRect b="1780" l="0" r="0" t="14635"/>
          <a:stretch/>
        </p:blipFill>
        <p:spPr>
          <a:xfrm>
            <a:off x="2442125" y="1502825"/>
            <a:ext cx="1813651" cy="2690701"/>
          </a:xfrm>
          <a:prstGeom prst="rect">
            <a:avLst/>
          </a:prstGeom>
          <a:noFill/>
          <a:ln>
            <a:noFill/>
          </a:ln>
        </p:spPr>
      </p:pic>
      <p:pic>
        <p:nvPicPr>
          <p:cNvPr id="285" name="Google Shape;285;p33"/>
          <p:cNvPicPr preferRelativeResize="0"/>
          <p:nvPr/>
        </p:nvPicPr>
        <p:blipFill>
          <a:blip r:embed="rId5">
            <a:alphaModFix/>
          </a:blip>
          <a:stretch>
            <a:fillRect/>
          </a:stretch>
        </p:blipFill>
        <p:spPr>
          <a:xfrm>
            <a:off x="4779037" y="1502825"/>
            <a:ext cx="1939839" cy="2656725"/>
          </a:xfrm>
          <a:prstGeom prst="rect">
            <a:avLst/>
          </a:prstGeom>
          <a:noFill/>
          <a:ln>
            <a:noFill/>
          </a:ln>
        </p:spPr>
      </p:pic>
      <p:pic>
        <p:nvPicPr>
          <p:cNvPr id="286" name="Google Shape;286;p33"/>
          <p:cNvPicPr preferRelativeResize="0"/>
          <p:nvPr/>
        </p:nvPicPr>
        <p:blipFill>
          <a:blip r:embed="rId6">
            <a:alphaModFix/>
          </a:blip>
          <a:stretch>
            <a:fillRect/>
          </a:stretch>
        </p:blipFill>
        <p:spPr>
          <a:xfrm>
            <a:off x="6871750" y="1481219"/>
            <a:ext cx="1939849" cy="271230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4"/>
          <p:cNvSpPr txBox="1"/>
          <p:nvPr>
            <p:ph idx="1" type="body"/>
          </p:nvPr>
        </p:nvSpPr>
        <p:spPr>
          <a:xfrm>
            <a:off x="1297500" y="1307850"/>
            <a:ext cx="7196400" cy="367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Low-cost</a:t>
            </a:r>
            <a:r>
              <a:rPr lang="en" sz="3000"/>
              <a:t>, sustainable glucose management device for people in Kampala</a:t>
            </a:r>
            <a:endParaRPr sz="3000"/>
          </a:p>
          <a:p>
            <a:pPr indent="0" lvl="0" marL="0" rtl="0" algn="l">
              <a:spcBef>
                <a:spcPts val="1600"/>
              </a:spcBef>
              <a:spcAft>
                <a:spcPts val="0"/>
              </a:spcAft>
              <a:buNone/>
            </a:pPr>
            <a:r>
              <a:t/>
            </a:r>
            <a:endParaRPr sz="3000"/>
          </a:p>
          <a:p>
            <a:pPr indent="0" lvl="0" marL="0" rtl="0" algn="l">
              <a:spcBef>
                <a:spcPts val="1600"/>
              </a:spcBef>
              <a:spcAft>
                <a:spcPts val="0"/>
              </a:spcAft>
              <a:buNone/>
            </a:pPr>
            <a:r>
              <a:t/>
            </a:r>
            <a:endParaRPr sz="3000"/>
          </a:p>
          <a:p>
            <a:pPr indent="0" lvl="0" marL="0" rtl="0" algn="l">
              <a:spcBef>
                <a:spcPts val="1600"/>
              </a:spcBef>
              <a:spcAft>
                <a:spcPts val="0"/>
              </a:spcAft>
              <a:buNone/>
            </a:pPr>
            <a:r>
              <a:t/>
            </a:r>
            <a:endParaRPr sz="1500"/>
          </a:p>
          <a:p>
            <a:pPr indent="0" lvl="0" marL="0" rtl="0" algn="l">
              <a:spcBef>
                <a:spcPts val="1600"/>
              </a:spcBef>
              <a:spcAft>
                <a:spcPts val="1600"/>
              </a:spcAft>
              <a:buNone/>
            </a:pPr>
            <a:r>
              <a:rPr lang="en" sz="1500">
                <a:solidFill>
                  <a:srgbClr val="999999"/>
                </a:solidFill>
              </a:rPr>
              <a:t>* </a:t>
            </a:r>
            <a:r>
              <a:rPr lang="en" sz="1500">
                <a:solidFill>
                  <a:srgbClr val="999999"/>
                </a:solidFill>
              </a:rPr>
              <a:t>http://www.diabetesforecast.org/2012/jul/the-cost-of-test-strips.html</a:t>
            </a:r>
            <a:endParaRPr sz="1500">
              <a:solidFill>
                <a:srgbClr val="999999"/>
              </a:solidFill>
            </a:endParaRPr>
          </a:p>
        </p:txBody>
      </p:sp>
      <p:sp>
        <p:nvSpPr>
          <p:cNvPr id="292" name="Google Shape;292;p34"/>
          <p:cNvSpPr txBox="1"/>
          <p:nvPr/>
        </p:nvSpPr>
        <p:spPr>
          <a:xfrm>
            <a:off x="2248500" y="2571750"/>
            <a:ext cx="13383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Lato"/>
                <a:ea typeface="Lato"/>
                <a:cs typeface="Lato"/>
                <a:sym typeface="Lato"/>
              </a:rPr>
              <a:t>$0.40+ per test strip*</a:t>
            </a:r>
            <a:endParaRPr sz="1500">
              <a:solidFill>
                <a:srgbClr val="FFFFFF"/>
              </a:solidFill>
              <a:latin typeface="Lato"/>
              <a:ea typeface="Lato"/>
              <a:cs typeface="Lato"/>
              <a:sym typeface="Lato"/>
            </a:endParaRPr>
          </a:p>
        </p:txBody>
      </p:sp>
      <p:sp>
        <p:nvSpPr>
          <p:cNvPr id="293" name="Google Shape;293;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Task 1</a:t>
            </a:r>
            <a:endParaRPr sz="3000"/>
          </a:p>
        </p:txBody>
      </p:sp>
      <p:sp>
        <p:nvSpPr>
          <p:cNvPr id="294" name="Google Shape;294;p34"/>
          <p:cNvSpPr txBox="1"/>
          <p:nvPr/>
        </p:nvSpPr>
        <p:spPr>
          <a:xfrm>
            <a:off x="6786775" y="167775"/>
            <a:ext cx="2219100" cy="3933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Lato"/>
                <a:ea typeface="Lato"/>
                <a:cs typeface="Lato"/>
                <a:sym typeface="Lato"/>
              </a:rPr>
              <a:t>Problem Formulation</a:t>
            </a:r>
            <a:endParaRPr>
              <a:solidFill>
                <a:srgbClr val="FFFFFF"/>
              </a:solidFill>
              <a:latin typeface="Lato"/>
              <a:ea typeface="Lato"/>
              <a:cs typeface="Lato"/>
              <a:sym typeface="Lato"/>
            </a:endParaRPr>
          </a:p>
        </p:txBody>
      </p:sp>
      <p:pic>
        <p:nvPicPr>
          <p:cNvPr id="295" name="Google Shape;295;p34"/>
          <p:cNvPicPr preferRelativeResize="0"/>
          <p:nvPr/>
        </p:nvPicPr>
        <p:blipFill>
          <a:blip r:embed="rId4">
            <a:alphaModFix/>
          </a:blip>
          <a:stretch>
            <a:fillRect/>
          </a:stretch>
        </p:blipFill>
        <p:spPr>
          <a:xfrm>
            <a:off x="3416180" y="2663752"/>
            <a:ext cx="1727020" cy="1727020"/>
          </a:xfrm>
          <a:prstGeom prst="rect">
            <a:avLst/>
          </a:prstGeom>
          <a:noFill/>
          <a:ln>
            <a:noFill/>
          </a:ln>
        </p:spPr>
      </p:pic>
      <p:grpSp>
        <p:nvGrpSpPr>
          <p:cNvPr id="296" name="Google Shape;296;p34"/>
          <p:cNvGrpSpPr/>
          <p:nvPr/>
        </p:nvGrpSpPr>
        <p:grpSpPr>
          <a:xfrm>
            <a:off x="3318038" y="2610173"/>
            <a:ext cx="1923303" cy="1834179"/>
            <a:chOff x="1649425" y="2571750"/>
            <a:chExt cx="2388900" cy="2278200"/>
          </a:xfrm>
        </p:grpSpPr>
        <p:cxnSp>
          <p:nvCxnSpPr>
            <p:cNvPr id="297" name="Google Shape;297;p34"/>
            <p:cNvCxnSpPr/>
            <p:nvPr/>
          </p:nvCxnSpPr>
          <p:spPr>
            <a:xfrm>
              <a:off x="2026825" y="2850450"/>
              <a:ext cx="1634100" cy="1720800"/>
            </a:xfrm>
            <a:prstGeom prst="straightConnector1">
              <a:avLst/>
            </a:prstGeom>
            <a:noFill/>
            <a:ln cap="flat" cmpd="sng" w="228600">
              <a:solidFill>
                <a:srgbClr val="FF0000"/>
              </a:solidFill>
              <a:prstDash val="solid"/>
              <a:round/>
              <a:headEnd len="med" w="med" type="none"/>
              <a:tailEnd len="med" w="med" type="none"/>
            </a:ln>
          </p:spPr>
        </p:cxnSp>
        <p:sp>
          <p:nvSpPr>
            <p:cNvPr id="298" name="Google Shape;298;p34"/>
            <p:cNvSpPr/>
            <p:nvPr/>
          </p:nvSpPr>
          <p:spPr>
            <a:xfrm>
              <a:off x="1649425" y="2571750"/>
              <a:ext cx="2388900" cy="2278200"/>
            </a:xfrm>
            <a:prstGeom prst="ellipse">
              <a:avLst/>
            </a:prstGeom>
            <a:noFill/>
            <a:ln cap="flat" cmpd="sng" w="2286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Task 1, Group 1</a:t>
            </a:r>
            <a:endParaRPr sz="3000"/>
          </a:p>
        </p:txBody>
      </p:sp>
      <p:sp>
        <p:nvSpPr>
          <p:cNvPr id="304" name="Google Shape;304;p35"/>
          <p:cNvSpPr txBox="1"/>
          <p:nvPr>
            <p:ph idx="1" type="body"/>
          </p:nvPr>
        </p:nvSpPr>
        <p:spPr>
          <a:xfrm>
            <a:off x="1297500" y="1269275"/>
            <a:ext cx="7038900" cy="32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Colorimetric paper strips with solution</a:t>
            </a:r>
            <a:endParaRPr sz="3000"/>
          </a:p>
          <a:p>
            <a:pPr indent="0" lvl="0" marL="0" rtl="0" algn="l">
              <a:spcBef>
                <a:spcPts val="1600"/>
              </a:spcBef>
              <a:spcAft>
                <a:spcPts val="0"/>
              </a:spcAft>
              <a:buNone/>
            </a:pPr>
            <a:r>
              <a:rPr lang="en" sz="3000"/>
              <a:t>Glucose oxidase + indicator</a:t>
            </a:r>
            <a:endParaRPr sz="3000"/>
          </a:p>
          <a:p>
            <a:pPr indent="0" lvl="0" marL="0" rtl="0" algn="l">
              <a:spcBef>
                <a:spcPts val="1600"/>
              </a:spcBef>
              <a:spcAft>
                <a:spcPts val="1600"/>
              </a:spcAft>
              <a:buNone/>
            </a:pPr>
            <a:r>
              <a:rPr lang="en" sz="3000"/>
              <a:t>Easily detect changes in color</a:t>
            </a:r>
            <a:endParaRPr sz="3000"/>
          </a:p>
        </p:txBody>
      </p:sp>
      <p:sp>
        <p:nvSpPr>
          <p:cNvPr id="305" name="Google Shape;305;p35"/>
          <p:cNvSpPr txBox="1"/>
          <p:nvPr/>
        </p:nvSpPr>
        <p:spPr>
          <a:xfrm>
            <a:off x="6786775" y="167775"/>
            <a:ext cx="2219100" cy="3933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Lato"/>
                <a:ea typeface="Lato"/>
                <a:cs typeface="Lato"/>
                <a:sym typeface="Lato"/>
              </a:rPr>
              <a:t>Abstraction / Synthesis</a:t>
            </a:r>
            <a:endParaRPr>
              <a:solidFill>
                <a:srgbClr val="FFFFFF"/>
              </a:solidFill>
              <a:latin typeface="Lato"/>
              <a:ea typeface="Lato"/>
              <a:cs typeface="Lato"/>
              <a:sym typeface="Lato"/>
            </a:endParaRPr>
          </a:p>
        </p:txBody>
      </p:sp>
      <p:sp>
        <p:nvSpPr>
          <p:cNvPr id="306" name="Google Shape;306;p35"/>
          <p:cNvSpPr/>
          <p:nvPr/>
        </p:nvSpPr>
        <p:spPr>
          <a:xfrm rot="1478051">
            <a:off x="2365841" y="3703110"/>
            <a:ext cx="613210" cy="1266566"/>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5"/>
          <p:cNvSpPr/>
          <p:nvPr/>
        </p:nvSpPr>
        <p:spPr>
          <a:xfrm>
            <a:off x="2564475" y="3851025"/>
            <a:ext cx="483516" cy="474876"/>
          </a:xfrm>
          <a:prstGeom prst="cloud">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8" name="Google Shape;308;p35"/>
          <p:cNvCxnSpPr/>
          <p:nvPr/>
        </p:nvCxnSpPr>
        <p:spPr>
          <a:xfrm>
            <a:off x="3393375" y="4040975"/>
            <a:ext cx="1286700" cy="0"/>
          </a:xfrm>
          <a:prstGeom prst="straightConnector1">
            <a:avLst/>
          </a:prstGeom>
          <a:noFill/>
          <a:ln cap="flat" cmpd="sng" w="76200">
            <a:solidFill>
              <a:schemeClr val="dk2"/>
            </a:solidFill>
            <a:prstDash val="solid"/>
            <a:round/>
            <a:headEnd len="med" w="med" type="none"/>
            <a:tailEnd len="med" w="med" type="triangle"/>
          </a:ln>
        </p:spPr>
      </p:cxnSp>
      <p:sp>
        <p:nvSpPr>
          <p:cNvPr id="309" name="Google Shape;309;p35"/>
          <p:cNvSpPr txBox="1"/>
          <p:nvPr/>
        </p:nvSpPr>
        <p:spPr>
          <a:xfrm>
            <a:off x="4858450" y="3692375"/>
            <a:ext cx="2031900" cy="69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EFEFEF"/>
                </a:solidFill>
                <a:latin typeface="Lato"/>
                <a:ea typeface="Lato"/>
                <a:cs typeface="Lato"/>
                <a:sym typeface="Lato"/>
              </a:rPr>
              <a:t>120 mg/dL</a:t>
            </a:r>
            <a:endParaRPr sz="3000">
              <a:solidFill>
                <a:srgbClr val="EFEFEF"/>
              </a:solidFill>
              <a:latin typeface="Lato"/>
              <a:ea typeface="Lato"/>
              <a:cs typeface="Lato"/>
              <a:sym typeface="Lato"/>
            </a:endParaRPr>
          </a:p>
        </p:txBody>
      </p:sp>
      <p:sp>
        <p:nvSpPr>
          <p:cNvPr id="310" name="Google Shape;310;p35"/>
          <p:cNvSpPr/>
          <p:nvPr/>
        </p:nvSpPr>
        <p:spPr>
          <a:xfrm>
            <a:off x="2564475" y="3851025"/>
            <a:ext cx="483516" cy="474876"/>
          </a:xfrm>
          <a:prstGeom prst="cloud">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A86E8"/>
              </a:solidFill>
            </a:endParaRPr>
          </a:p>
        </p:txBody>
      </p:sp>
      <p:sp>
        <p:nvSpPr>
          <p:cNvPr id="311" name="Google Shape;311;p35"/>
          <p:cNvSpPr txBox="1"/>
          <p:nvPr/>
        </p:nvSpPr>
        <p:spPr>
          <a:xfrm>
            <a:off x="4858438" y="3692375"/>
            <a:ext cx="2031900" cy="69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EFEFEF"/>
                </a:solidFill>
                <a:latin typeface="Lato"/>
                <a:ea typeface="Lato"/>
                <a:cs typeface="Lato"/>
                <a:sym typeface="Lato"/>
              </a:rPr>
              <a:t>150 mg/dL</a:t>
            </a:r>
            <a:endParaRPr sz="3000">
              <a:solidFill>
                <a:srgbClr val="EFEFEF"/>
              </a:solidFill>
              <a:latin typeface="Lato"/>
              <a:ea typeface="Lato"/>
              <a:cs typeface="Lato"/>
              <a:sym typeface="Lato"/>
            </a:endParaRPr>
          </a:p>
        </p:txBody>
      </p:sp>
      <p:sp>
        <p:nvSpPr>
          <p:cNvPr id="312" name="Google Shape;312;p35"/>
          <p:cNvSpPr/>
          <p:nvPr/>
        </p:nvSpPr>
        <p:spPr>
          <a:xfrm>
            <a:off x="2564463" y="3851013"/>
            <a:ext cx="483516" cy="474876"/>
          </a:xfrm>
          <a:prstGeom prst="cloud">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A86E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
                                        <p:tgtEl>
                                          <p:spTgt spid="312"/>
                                        </p:tgtEl>
                                      </p:cBhvr>
                                    </p:animEffect>
                                  </p:childTnLst>
                                </p:cTn>
                              </p:par>
                              <p:par>
                                <p:cTn fill="hold" nodeType="withEffect" presetClass="exit" presetID="10" presetSubtype="0">
                                  <p:stCondLst>
                                    <p:cond delay="0"/>
                                  </p:stCondLst>
                                  <p:childTnLst>
                                    <p:animEffect filter="fade" transition="out">
                                      <p:cBhvr>
                                        <p:cTn dur="1"/>
                                        <p:tgtEl>
                                          <p:spTgt spid="309"/>
                                        </p:tgtEl>
                                      </p:cBhvr>
                                    </p:animEffect>
                                    <p:set>
                                      <p:cBhvr>
                                        <p:cTn dur="1" fill="hold">
                                          <p:stCondLst>
                                            <p:cond delay="0"/>
                                          </p:stCondLst>
                                        </p:cTn>
                                        <p:tgtEl>
                                          <p:spTgt spid="30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318" name="Google Shape;318;p36"/>
          <p:cNvSpPr txBox="1"/>
          <p:nvPr>
            <p:ph idx="1" type="body"/>
          </p:nvPr>
        </p:nvSpPr>
        <p:spPr>
          <a:xfrm>
            <a:off x="923275" y="16940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Testing different </a:t>
            </a:r>
            <a:r>
              <a:rPr lang="en" sz="3000"/>
              <a:t>reagents</a:t>
            </a:r>
            <a:r>
              <a:rPr lang="en" sz="3000"/>
              <a:t> for glucose</a:t>
            </a:r>
            <a:endParaRPr sz="3000"/>
          </a:p>
          <a:p>
            <a:pPr indent="0" lvl="0" marL="0" rtl="0" algn="l">
              <a:spcBef>
                <a:spcPts val="1600"/>
              </a:spcBef>
              <a:spcAft>
                <a:spcPts val="0"/>
              </a:spcAft>
              <a:buNone/>
            </a:pPr>
            <a:r>
              <a:rPr lang="en" sz="3000"/>
              <a:t>Testing different </a:t>
            </a:r>
            <a:r>
              <a:rPr lang="en" sz="3000"/>
              <a:t>indicators</a:t>
            </a:r>
            <a:endParaRPr sz="3000"/>
          </a:p>
          <a:p>
            <a:pPr indent="0" lvl="0" marL="0" rtl="0" algn="l">
              <a:spcBef>
                <a:spcPts val="1600"/>
              </a:spcBef>
              <a:spcAft>
                <a:spcPts val="0"/>
              </a:spcAft>
              <a:buNone/>
            </a:pPr>
            <a:r>
              <a:rPr lang="en" sz="3000"/>
              <a:t>Testing color analysis algorithms</a:t>
            </a:r>
            <a:endParaRPr sz="3000"/>
          </a:p>
          <a:p>
            <a:pPr indent="0" lvl="0" marL="0" rtl="0" algn="l">
              <a:spcBef>
                <a:spcPts val="1600"/>
              </a:spcBef>
              <a:spcAft>
                <a:spcPts val="1600"/>
              </a:spcAft>
              <a:buNone/>
            </a:pPr>
            <a:r>
              <a:t/>
            </a:r>
            <a:endParaRPr sz="3000"/>
          </a:p>
        </p:txBody>
      </p:sp>
      <p:sp>
        <p:nvSpPr>
          <p:cNvPr id="319" name="Google Shape;319;p36"/>
          <p:cNvSpPr txBox="1"/>
          <p:nvPr/>
        </p:nvSpPr>
        <p:spPr>
          <a:xfrm>
            <a:off x="6786775" y="167775"/>
            <a:ext cx="2219100" cy="3933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Lato"/>
                <a:ea typeface="Lato"/>
                <a:cs typeface="Lato"/>
                <a:sym typeface="Lato"/>
              </a:rPr>
              <a:t>Analysis</a:t>
            </a:r>
            <a:endParaRPr>
              <a:solidFill>
                <a:srgbClr val="FFFFFF"/>
              </a:solidFill>
              <a:latin typeface="Lato"/>
              <a:ea typeface="Lato"/>
              <a:cs typeface="Lato"/>
              <a:sym typeface="Lato"/>
            </a:endParaRPr>
          </a:p>
        </p:txBody>
      </p:sp>
      <p:pic>
        <p:nvPicPr>
          <p:cNvPr id="320" name="Google Shape;320;p36"/>
          <p:cNvPicPr preferRelativeResize="0"/>
          <p:nvPr/>
        </p:nvPicPr>
        <p:blipFill rotWithShape="1">
          <a:blip r:embed="rId4">
            <a:alphaModFix/>
          </a:blip>
          <a:srcRect b="0" l="0" r="0" t="-1389"/>
          <a:stretch/>
        </p:blipFill>
        <p:spPr>
          <a:xfrm>
            <a:off x="7455950" y="2099900"/>
            <a:ext cx="1688050" cy="3043600"/>
          </a:xfrm>
          <a:prstGeom prst="rect">
            <a:avLst/>
          </a:prstGeom>
          <a:noFill/>
          <a:ln>
            <a:noFill/>
          </a:ln>
        </p:spPr>
      </p:pic>
      <p:sp>
        <p:nvSpPr>
          <p:cNvPr id="321" name="Google Shape;321;p36"/>
          <p:cNvSpPr txBox="1"/>
          <p:nvPr/>
        </p:nvSpPr>
        <p:spPr>
          <a:xfrm>
            <a:off x="7455925" y="2706550"/>
            <a:ext cx="1688100" cy="43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Last year’s app</a:t>
            </a:r>
            <a:endParaRPr>
              <a:solidFill>
                <a:srgbClr val="FFFFFF"/>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37"/>
          <p:cNvSpPr txBox="1"/>
          <p:nvPr>
            <p:ph type="title"/>
          </p:nvPr>
        </p:nvSpPr>
        <p:spPr>
          <a:xfrm>
            <a:off x="2376025" y="173125"/>
            <a:ext cx="4430400" cy="57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Progression &amp; Cost Analysis</a:t>
            </a:r>
            <a:endParaRPr/>
          </a:p>
        </p:txBody>
      </p:sp>
      <p:pic>
        <p:nvPicPr>
          <p:cNvPr id="327" name="Google Shape;327;p37"/>
          <p:cNvPicPr preferRelativeResize="0"/>
          <p:nvPr/>
        </p:nvPicPr>
        <p:blipFill>
          <a:blip r:embed="rId3">
            <a:alphaModFix/>
          </a:blip>
          <a:stretch>
            <a:fillRect/>
          </a:stretch>
        </p:blipFill>
        <p:spPr>
          <a:xfrm>
            <a:off x="150675" y="743125"/>
            <a:ext cx="8938851" cy="2835025"/>
          </a:xfrm>
          <a:prstGeom prst="rect">
            <a:avLst/>
          </a:prstGeom>
          <a:noFill/>
          <a:ln>
            <a:noFill/>
          </a:ln>
        </p:spPr>
      </p:pic>
      <p:graphicFrame>
        <p:nvGraphicFramePr>
          <p:cNvPr id="328" name="Google Shape;328;p37"/>
          <p:cNvGraphicFramePr/>
          <p:nvPr/>
        </p:nvGraphicFramePr>
        <p:xfrm>
          <a:off x="720550" y="3733925"/>
          <a:ext cx="3000000" cy="3000000"/>
        </p:xfrm>
        <a:graphic>
          <a:graphicData uri="http://schemas.openxmlformats.org/drawingml/2006/table">
            <a:tbl>
              <a:tblPr>
                <a:noFill/>
                <a:tableStyleId>{3A027981-3406-4DC9-85EE-67A3FDF414C2}</a:tableStyleId>
              </a:tblPr>
              <a:tblGrid>
                <a:gridCol w="4689450"/>
                <a:gridCol w="2803175"/>
              </a:tblGrid>
              <a:tr h="381000">
                <a:tc>
                  <a:txBody>
                    <a:bodyPr>
                      <a:noAutofit/>
                    </a:bodyPr>
                    <a:lstStyle/>
                    <a:p>
                      <a:pPr indent="0" lvl="0" marL="0" rtl="0" algn="l">
                        <a:spcBef>
                          <a:spcPts val="0"/>
                        </a:spcBef>
                        <a:spcAft>
                          <a:spcPts val="0"/>
                        </a:spcAft>
                        <a:buNone/>
                      </a:pPr>
                      <a:r>
                        <a:rPr lang="en">
                          <a:solidFill>
                            <a:srgbClr val="FFFFFF"/>
                          </a:solidFill>
                          <a:latin typeface="Lato"/>
                          <a:ea typeface="Lato"/>
                          <a:cs typeface="Lato"/>
                          <a:sym typeface="Lato"/>
                        </a:rPr>
                        <a:t>Item</a:t>
                      </a:r>
                      <a:endParaRPr>
                        <a:solidFill>
                          <a:srgbClr val="FFFFFF"/>
                        </a:solidFill>
                        <a:latin typeface="Lato"/>
                        <a:ea typeface="Lato"/>
                        <a:cs typeface="Lato"/>
                        <a:sym typeface="Lato"/>
                      </a:endParaRPr>
                    </a:p>
                  </a:txBody>
                  <a:tcPr marT="91425" marB="91425" marR="91425" marL="91425">
                    <a:solidFill>
                      <a:srgbClr val="073763"/>
                    </a:solidFill>
                  </a:tcPr>
                </a:tc>
                <a:tc>
                  <a:txBody>
                    <a:bodyPr>
                      <a:noAutofit/>
                    </a:bodyPr>
                    <a:lstStyle/>
                    <a:p>
                      <a:pPr indent="0" lvl="0" marL="0" rtl="0" algn="l">
                        <a:spcBef>
                          <a:spcPts val="0"/>
                        </a:spcBef>
                        <a:spcAft>
                          <a:spcPts val="0"/>
                        </a:spcAft>
                        <a:buNone/>
                      </a:pPr>
                      <a:r>
                        <a:rPr lang="en">
                          <a:solidFill>
                            <a:srgbClr val="FFFFFF"/>
                          </a:solidFill>
                          <a:latin typeface="Lato"/>
                          <a:ea typeface="Lato"/>
                          <a:cs typeface="Lato"/>
                          <a:sym typeface="Lato"/>
                        </a:rPr>
                        <a:t>Cost for Consumer</a:t>
                      </a:r>
                      <a:endParaRPr>
                        <a:solidFill>
                          <a:srgbClr val="FFFFFF"/>
                        </a:solidFill>
                        <a:latin typeface="Lato"/>
                        <a:ea typeface="Lato"/>
                        <a:cs typeface="Lato"/>
                        <a:sym typeface="Lato"/>
                      </a:endParaRPr>
                    </a:p>
                  </a:txBody>
                  <a:tcPr marT="91425" marB="91425" marR="91425" marL="91425">
                    <a:solidFill>
                      <a:srgbClr val="073763"/>
                    </a:solidFill>
                  </a:tcPr>
                </a:tc>
              </a:tr>
              <a:tr h="396200">
                <a:tc>
                  <a:txBody>
                    <a:bodyPr>
                      <a:noAutofit/>
                    </a:bodyPr>
                    <a:lstStyle/>
                    <a:p>
                      <a:pPr indent="0" lvl="0" marL="0" rtl="0" algn="l">
                        <a:spcBef>
                          <a:spcPts val="0"/>
                        </a:spcBef>
                        <a:spcAft>
                          <a:spcPts val="0"/>
                        </a:spcAft>
                        <a:buNone/>
                      </a:pPr>
                      <a:r>
                        <a:rPr lang="en">
                          <a:solidFill>
                            <a:srgbClr val="FFFFFF"/>
                          </a:solidFill>
                          <a:latin typeface="Lato"/>
                          <a:ea typeface="Lato"/>
                          <a:cs typeface="Lato"/>
                          <a:sym typeface="Lato"/>
                        </a:rPr>
                        <a:t>Chemicals/Materials</a:t>
                      </a:r>
                      <a:endParaRPr>
                        <a:solidFill>
                          <a:srgbClr val="FFFFFF"/>
                        </a:solidFill>
                        <a:latin typeface="Lato"/>
                        <a:ea typeface="Lato"/>
                        <a:cs typeface="Lato"/>
                        <a:sym typeface="Lato"/>
                      </a:endParaRPr>
                    </a:p>
                  </a:txBody>
                  <a:tcPr marT="91425" marB="91425" marR="91425" marL="91425"/>
                </a:tc>
                <a:tc>
                  <a:txBody>
                    <a:bodyPr>
                      <a:noAutofit/>
                    </a:bodyPr>
                    <a:lstStyle/>
                    <a:p>
                      <a:pPr indent="0" lvl="0" marL="0" rtl="0" algn="l">
                        <a:spcBef>
                          <a:spcPts val="0"/>
                        </a:spcBef>
                        <a:spcAft>
                          <a:spcPts val="0"/>
                        </a:spcAft>
                        <a:buNone/>
                      </a:pPr>
                      <a:r>
                        <a:rPr b="1" lang="en">
                          <a:solidFill>
                            <a:srgbClr val="FFFFFF"/>
                          </a:solidFill>
                          <a:latin typeface="Lato"/>
                          <a:ea typeface="Lato"/>
                          <a:cs typeface="Lato"/>
                          <a:sym typeface="Lato"/>
                        </a:rPr>
                        <a:t>&lt; </a:t>
                      </a:r>
                      <a:r>
                        <a:rPr b="1" lang="en">
                          <a:solidFill>
                            <a:srgbClr val="FFFFFF"/>
                          </a:solidFill>
                          <a:latin typeface="Lato"/>
                          <a:ea typeface="Lato"/>
                          <a:cs typeface="Lato"/>
                          <a:sym typeface="Lato"/>
                        </a:rPr>
                        <a:t>$0.01 </a:t>
                      </a:r>
                      <a:r>
                        <a:rPr lang="en">
                          <a:solidFill>
                            <a:srgbClr val="FFFFFF"/>
                          </a:solidFill>
                          <a:latin typeface="Lato"/>
                          <a:ea typeface="Lato"/>
                          <a:cs typeface="Lato"/>
                          <a:sym typeface="Lato"/>
                        </a:rPr>
                        <a:t>/ strip</a:t>
                      </a:r>
                      <a:endParaRPr>
                        <a:solidFill>
                          <a:srgbClr val="FFFFFF"/>
                        </a:solidFill>
                        <a:latin typeface="Lato"/>
                        <a:ea typeface="Lato"/>
                        <a:cs typeface="Lato"/>
                        <a:sym typeface="Lato"/>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FFFF"/>
                          </a:solidFill>
                          <a:latin typeface="Lato"/>
                          <a:ea typeface="Lato"/>
                          <a:cs typeface="Lato"/>
                          <a:sym typeface="Lato"/>
                        </a:rPr>
                        <a:t>Software and Information Distribution</a:t>
                      </a:r>
                      <a:endParaRPr>
                        <a:latin typeface="Lato"/>
                        <a:ea typeface="Lato"/>
                        <a:cs typeface="Lato"/>
                        <a:sym typeface="Lato"/>
                      </a:endParaRPr>
                    </a:p>
                  </a:txBody>
                  <a:tcPr marT="91425" marB="91425" marR="91425" marL="91425"/>
                </a:tc>
                <a:tc>
                  <a:txBody>
                    <a:bodyPr>
                      <a:noAutofit/>
                    </a:bodyPr>
                    <a:lstStyle/>
                    <a:p>
                      <a:pPr indent="0" lvl="0" marL="0" rtl="0" algn="l">
                        <a:spcBef>
                          <a:spcPts val="0"/>
                        </a:spcBef>
                        <a:spcAft>
                          <a:spcPts val="0"/>
                        </a:spcAft>
                        <a:buNone/>
                      </a:pPr>
                      <a:r>
                        <a:rPr b="1" lang="en">
                          <a:solidFill>
                            <a:srgbClr val="FFFFFF"/>
                          </a:solidFill>
                          <a:latin typeface="Lato"/>
                          <a:ea typeface="Lato"/>
                          <a:cs typeface="Lato"/>
                          <a:sym typeface="Lato"/>
                        </a:rPr>
                        <a:t>$0</a:t>
                      </a:r>
                      <a:endParaRPr b="1">
                        <a:latin typeface="Lato"/>
                        <a:ea typeface="Lato"/>
                        <a:cs typeface="Lato"/>
                        <a:sym typeface="Lato"/>
                      </a:endParaRPr>
                    </a:p>
                  </a:txBody>
                  <a:tcPr marT="91425" marB="91425" marR="91425" marL="91425"/>
                </a:tc>
              </a:tr>
            </a:tbl>
          </a:graphicData>
        </a:graphic>
      </p:graphicFrame>
      <p:sp>
        <p:nvSpPr>
          <p:cNvPr id="329" name="Google Shape;329;p37"/>
          <p:cNvSpPr/>
          <p:nvPr/>
        </p:nvSpPr>
        <p:spPr>
          <a:xfrm>
            <a:off x="168869" y="846226"/>
            <a:ext cx="2637600" cy="2731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Preparation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R&amp;D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Website, Report, Video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Task 1, Group 2</a:t>
            </a:r>
            <a:endParaRPr sz="3000"/>
          </a:p>
        </p:txBody>
      </p:sp>
      <p:sp>
        <p:nvSpPr>
          <p:cNvPr id="335" name="Google Shape;335;p38"/>
          <p:cNvSpPr txBox="1"/>
          <p:nvPr>
            <p:ph idx="1" type="body"/>
          </p:nvPr>
        </p:nvSpPr>
        <p:spPr>
          <a:xfrm>
            <a:off x="1176900" y="1383650"/>
            <a:ext cx="6790200" cy="20580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Non invasive urine and </a:t>
            </a:r>
            <a:r>
              <a:rPr lang="en" sz="3000"/>
              <a:t>breathalyzer</a:t>
            </a:r>
            <a:r>
              <a:rPr lang="en" sz="3000"/>
              <a:t> testing.</a:t>
            </a:r>
            <a:endParaRPr sz="3000"/>
          </a:p>
          <a:p>
            <a:pPr indent="-419100" lvl="0" marL="457200" rtl="0" algn="l">
              <a:spcBef>
                <a:spcPts val="0"/>
              </a:spcBef>
              <a:spcAft>
                <a:spcPts val="0"/>
              </a:spcAft>
              <a:buSzPts val="3000"/>
              <a:buChar char="●"/>
            </a:pPr>
            <a:r>
              <a:rPr lang="en" sz="3000"/>
              <a:t>Communal approach to diabetes management.</a:t>
            </a:r>
            <a:endParaRPr sz="3000"/>
          </a:p>
        </p:txBody>
      </p:sp>
      <p:sp>
        <p:nvSpPr>
          <p:cNvPr id="336" name="Google Shape;336;p38"/>
          <p:cNvSpPr txBox="1"/>
          <p:nvPr/>
        </p:nvSpPr>
        <p:spPr>
          <a:xfrm>
            <a:off x="6786775" y="167775"/>
            <a:ext cx="2219100" cy="3933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Lato"/>
                <a:ea typeface="Lato"/>
                <a:cs typeface="Lato"/>
                <a:sym typeface="Lato"/>
              </a:rPr>
              <a:t>Analysis</a:t>
            </a:r>
            <a:endParaRPr>
              <a:solidFill>
                <a:srgbClr val="FFFFFF"/>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Urine testing      Cost analysis: ~ $0.01</a:t>
            </a:r>
            <a:endParaRPr/>
          </a:p>
        </p:txBody>
      </p:sp>
      <p:pic>
        <p:nvPicPr>
          <p:cNvPr id="342" name="Google Shape;342;p39"/>
          <p:cNvPicPr preferRelativeResize="0"/>
          <p:nvPr/>
        </p:nvPicPr>
        <p:blipFill>
          <a:blip r:embed="rId3">
            <a:alphaModFix/>
          </a:blip>
          <a:stretch>
            <a:fillRect/>
          </a:stretch>
        </p:blipFill>
        <p:spPr>
          <a:xfrm>
            <a:off x="2161775" y="1081000"/>
            <a:ext cx="5006475" cy="1981725"/>
          </a:xfrm>
          <a:prstGeom prst="rect">
            <a:avLst/>
          </a:prstGeom>
          <a:noFill/>
          <a:ln>
            <a:noFill/>
          </a:ln>
        </p:spPr>
      </p:pic>
      <p:pic>
        <p:nvPicPr>
          <p:cNvPr id="343" name="Google Shape;343;p39"/>
          <p:cNvPicPr preferRelativeResize="0"/>
          <p:nvPr/>
        </p:nvPicPr>
        <p:blipFill>
          <a:blip r:embed="rId4">
            <a:alphaModFix/>
          </a:blip>
          <a:stretch>
            <a:fillRect/>
          </a:stretch>
        </p:blipFill>
        <p:spPr>
          <a:xfrm>
            <a:off x="1369350" y="3406350"/>
            <a:ext cx="6591300" cy="819150"/>
          </a:xfrm>
          <a:prstGeom prst="rect">
            <a:avLst/>
          </a:prstGeom>
          <a:noFill/>
          <a:ln>
            <a:noFill/>
          </a:ln>
        </p:spPr>
      </p:pic>
      <p:sp>
        <p:nvSpPr>
          <p:cNvPr id="344" name="Google Shape;344;p39"/>
          <p:cNvSpPr txBox="1"/>
          <p:nvPr/>
        </p:nvSpPr>
        <p:spPr>
          <a:xfrm>
            <a:off x="1426050" y="4478750"/>
            <a:ext cx="6477900" cy="54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http://downloads.lww.com/wolterskluwer_vitalstream_com/sample-content/9781582558752_Mundt/samples/Chapter_04.pdf</a:t>
            </a:r>
            <a:endParaRPr>
              <a:solidFill>
                <a:srgbClr val="FFFFFF"/>
              </a:solidFill>
            </a:endParaRPr>
          </a:p>
        </p:txBody>
      </p:sp>
      <p:sp>
        <p:nvSpPr>
          <p:cNvPr id="345" name="Google Shape;345;p39"/>
          <p:cNvSpPr txBox="1"/>
          <p:nvPr/>
        </p:nvSpPr>
        <p:spPr>
          <a:xfrm>
            <a:off x="6786775" y="167775"/>
            <a:ext cx="2219100" cy="3933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Lato"/>
                <a:ea typeface="Lato"/>
                <a:cs typeface="Lato"/>
                <a:sym typeface="Lato"/>
              </a:rPr>
              <a:t>Analysis/Methodology</a:t>
            </a:r>
            <a:endParaRPr>
              <a:solidFill>
                <a:srgbClr val="FFFFFF"/>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0"/>
          <p:cNvSpPr txBox="1"/>
          <p:nvPr>
            <p:ph type="title"/>
          </p:nvPr>
        </p:nvSpPr>
        <p:spPr>
          <a:xfrm>
            <a:off x="1307850" y="1241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Acetone</a:t>
            </a:r>
            <a:r>
              <a:rPr lang="en" sz="3500"/>
              <a:t> Breathalyzer</a:t>
            </a:r>
            <a:endParaRPr sz="3500"/>
          </a:p>
        </p:txBody>
      </p:sp>
      <p:sp>
        <p:nvSpPr>
          <p:cNvPr id="351" name="Google Shape;351;p40"/>
          <p:cNvSpPr txBox="1"/>
          <p:nvPr>
            <p:ph idx="1" type="body"/>
          </p:nvPr>
        </p:nvSpPr>
        <p:spPr>
          <a:xfrm>
            <a:off x="1052550" y="753275"/>
            <a:ext cx="7038900" cy="5781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Measure Acetone content in breath.</a:t>
            </a:r>
            <a:endParaRPr sz="3000"/>
          </a:p>
        </p:txBody>
      </p:sp>
      <p:pic>
        <p:nvPicPr>
          <p:cNvPr id="352" name="Google Shape;352;p40"/>
          <p:cNvPicPr preferRelativeResize="0"/>
          <p:nvPr/>
        </p:nvPicPr>
        <p:blipFill>
          <a:blip r:embed="rId3">
            <a:alphaModFix/>
          </a:blip>
          <a:stretch>
            <a:fillRect/>
          </a:stretch>
        </p:blipFill>
        <p:spPr>
          <a:xfrm>
            <a:off x="193850" y="1591575"/>
            <a:ext cx="2542974" cy="2908600"/>
          </a:xfrm>
          <a:prstGeom prst="rect">
            <a:avLst/>
          </a:prstGeom>
          <a:noFill/>
          <a:ln>
            <a:noFill/>
          </a:ln>
        </p:spPr>
      </p:pic>
      <p:sp>
        <p:nvSpPr>
          <p:cNvPr id="353" name="Google Shape;353;p40"/>
          <p:cNvSpPr txBox="1"/>
          <p:nvPr/>
        </p:nvSpPr>
        <p:spPr>
          <a:xfrm>
            <a:off x="6786775" y="167775"/>
            <a:ext cx="2219100" cy="3933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Lato"/>
                <a:ea typeface="Lato"/>
                <a:cs typeface="Lato"/>
                <a:sym typeface="Lato"/>
              </a:rPr>
              <a:t>Analysis/Methodology</a:t>
            </a:r>
            <a:endParaRPr>
              <a:solidFill>
                <a:srgbClr val="FFFFFF"/>
              </a:solidFill>
              <a:latin typeface="Lato"/>
              <a:ea typeface="Lato"/>
              <a:cs typeface="Lato"/>
              <a:sym typeface="Lato"/>
            </a:endParaRPr>
          </a:p>
        </p:txBody>
      </p:sp>
      <p:pic>
        <p:nvPicPr>
          <p:cNvPr id="354" name="Google Shape;354;p40"/>
          <p:cNvPicPr preferRelativeResize="0"/>
          <p:nvPr/>
        </p:nvPicPr>
        <p:blipFill>
          <a:blip r:embed="rId4">
            <a:alphaModFix/>
          </a:blip>
          <a:stretch>
            <a:fillRect/>
          </a:stretch>
        </p:blipFill>
        <p:spPr>
          <a:xfrm>
            <a:off x="2914426" y="1591575"/>
            <a:ext cx="3149861" cy="2908599"/>
          </a:xfrm>
          <a:prstGeom prst="rect">
            <a:avLst/>
          </a:prstGeom>
          <a:noFill/>
          <a:ln>
            <a:noFill/>
          </a:ln>
        </p:spPr>
      </p:pic>
      <p:pic>
        <p:nvPicPr>
          <p:cNvPr id="355" name="Google Shape;355;p40"/>
          <p:cNvPicPr preferRelativeResize="0"/>
          <p:nvPr/>
        </p:nvPicPr>
        <p:blipFill>
          <a:blip r:embed="rId5">
            <a:alphaModFix/>
          </a:blip>
          <a:stretch>
            <a:fillRect/>
          </a:stretch>
        </p:blipFill>
        <p:spPr>
          <a:xfrm>
            <a:off x="6241875" y="1591575"/>
            <a:ext cx="2710950" cy="290860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41"/>
          <p:cNvSpPr txBox="1"/>
          <p:nvPr>
            <p:ph type="title"/>
          </p:nvPr>
        </p:nvSpPr>
        <p:spPr>
          <a:xfrm>
            <a:off x="2787600" y="0"/>
            <a:ext cx="3568800" cy="5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Acetone Breathalyzer</a:t>
            </a:r>
            <a:endParaRPr/>
          </a:p>
        </p:txBody>
      </p:sp>
      <p:sp>
        <p:nvSpPr>
          <p:cNvPr id="361" name="Google Shape;361;p41"/>
          <p:cNvSpPr txBox="1"/>
          <p:nvPr/>
        </p:nvSpPr>
        <p:spPr>
          <a:xfrm>
            <a:off x="627150" y="4259000"/>
            <a:ext cx="80067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erriweather"/>
                <a:ea typeface="Merriweather"/>
                <a:cs typeface="Merriweather"/>
                <a:sym typeface="Merriweather"/>
              </a:rPr>
              <a:t>Parts List:   </a:t>
            </a:r>
            <a:endParaRPr sz="2400">
              <a:solidFill>
                <a:srgbClr val="FFFFFF"/>
              </a:solidFill>
              <a:latin typeface="Merriweather"/>
              <a:ea typeface="Merriweather"/>
              <a:cs typeface="Merriweather"/>
              <a:sym typeface="Merriweather"/>
            </a:endParaRPr>
          </a:p>
          <a:p>
            <a:pPr indent="0" lvl="0" marL="0" rtl="0" algn="l">
              <a:spcBef>
                <a:spcPts val="0"/>
              </a:spcBef>
              <a:spcAft>
                <a:spcPts val="0"/>
              </a:spcAft>
              <a:buNone/>
            </a:pPr>
            <a:r>
              <a:rPr lang="en" sz="2400">
                <a:solidFill>
                  <a:srgbClr val="FFFFFF"/>
                </a:solidFill>
                <a:latin typeface="Merriweather"/>
                <a:ea typeface="Merriweather"/>
                <a:cs typeface="Merriweather"/>
                <a:sym typeface="Merriweather"/>
              </a:rPr>
              <a:t>Solar panel: ~$5, ~$3 for electronics, ~$10 housing</a:t>
            </a:r>
            <a:endParaRPr sz="2400">
              <a:solidFill>
                <a:srgbClr val="FFFFFF"/>
              </a:solidFill>
              <a:latin typeface="Merriweather"/>
              <a:ea typeface="Merriweather"/>
              <a:cs typeface="Merriweather"/>
              <a:sym typeface="Merriweather"/>
            </a:endParaRPr>
          </a:p>
        </p:txBody>
      </p:sp>
      <p:pic>
        <p:nvPicPr>
          <p:cNvPr id="362" name="Google Shape;362;p41" title="Breathalyzer Video #2">
            <a:hlinkClick r:id="rId3"/>
          </p:cNvPr>
          <p:cNvPicPr preferRelativeResize="0"/>
          <p:nvPr/>
        </p:nvPicPr>
        <p:blipFill>
          <a:blip r:embed="rId4">
            <a:alphaModFix/>
          </a:blip>
          <a:stretch>
            <a:fillRect/>
          </a:stretch>
        </p:blipFill>
        <p:spPr>
          <a:xfrm>
            <a:off x="63675" y="488550"/>
            <a:ext cx="8783350" cy="3876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Task 2</a:t>
            </a:r>
            <a:endParaRPr sz="3000"/>
          </a:p>
        </p:txBody>
      </p:sp>
      <p:sp>
        <p:nvSpPr>
          <p:cNvPr id="368" name="Google Shape;368;p42"/>
          <p:cNvSpPr txBox="1"/>
          <p:nvPr>
            <p:ph idx="1" type="body"/>
          </p:nvPr>
        </p:nvSpPr>
        <p:spPr>
          <a:xfrm>
            <a:off x="1297513" y="11161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a:t>
            </a:r>
            <a:r>
              <a:rPr lang="en" sz="3000"/>
              <a:t>elf-care technologies and preventative education </a:t>
            </a:r>
            <a:endParaRPr sz="3000"/>
          </a:p>
          <a:p>
            <a:pPr indent="0" lvl="0" marL="0" rtl="0" algn="l">
              <a:spcBef>
                <a:spcPts val="1600"/>
              </a:spcBef>
              <a:spcAft>
                <a:spcPts val="0"/>
              </a:spcAft>
              <a:buNone/>
            </a:pPr>
            <a:r>
              <a:t/>
            </a:r>
            <a:endParaRPr sz="3000"/>
          </a:p>
          <a:p>
            <a:pPr indent="0" lvl="0" marL="0" rtl="0" algn="l">
              <a:spcBef>
                <a:spcPts val="1600"/>
              </a:spcBef>
              <a:spcAft>
                <a:spcPts val="1600"/>
              </a:spcAft>
              <a:buNone/>
            </a:pPr>
            <a:r>
              <a:t/>
            </a:r>
            <a:endParaRPr sz="3000"/>
          </a:p>
        </p:txBody>
      </p:sp>
      <p:sp>
        <p:nvSpPr>
          <p:cNvPr id="369" name="Google Shape;369;p42"/>
          <p:cNvSpPr txBox="1"/>
          <p:nvPr/>
        </p:nvSpPr>
        <p:spPr>
          <a:xfrm>
            <a:off x="6786775" y="167775"/>
            <a:ext cx="2219100" cy="3933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Lato"/>
                <a:ea typeface="Lato"/>
                <a:cs typeface="Lato"/>
                <a:sym typeface="Lato"/>
              </a:rPr>
              <a:t>Problem Formulation</a:t>
            </a:r>
            <a:endParaRPr>
              <a:solidFill>
                <a:srgbClr val="FFFFFF"/>
              </a:solidFill>
              <a:latin typeface="Lato"/>
              <a:ea typeface="Lato"/>
              <a:cs typeface="Lato"/>
              <a:sym typeface="Lato"/>
            </a:endParaRPr>
          </a:p>
        </p:txBody>
      </p:sp>
      <p:pic>
        <p:nvPicPr>
          <p:cNvPr id="370" name="Google Shape;370;p42"/>
          <p:cNvPicPr preferRelativeResize="0"/>
          <p:nvPr/>
        </p:nvPicPr>
        <p:blipFill>
          <a:blip r:embed="rId3">
            <a:alphaModFix/>
          </a:blip>
          <a:stretch>
            <a:fillRect/>
          </a:stretch>
        </p:blipFill>
        <p:spPr>
          <a:xfrm>
            <a:off x="2516280" y="2423975"/>
            <a:ext cx="4111425" cy="2311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5"/>
          <p:cNvSpPr txBox="1"/>
          <p:nvPr>
            <p:ph idx="1" type="body"/>
          </p:nvPr>
        </p:nvSpPr>
        <p:spPr>
          <a:xfrm>
            <a:off x="671625" y="1567550"/>
            <a:ext cx="5894700" cy="2288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A</a:t>
            </a:r>
            <a:r>
              <a:rPr lang="en" sz="3000"/>
              <a:t>ffects body’s natural ability to manage insulin</a:t>
            </a:r>
            <a:endParaRPr sz="3000"/>
          </a:p>
          <a:p>
            <a:pPr indent="-419100" lvl="0" marL="457200" rtl="0" algn="l">
              <a:spcBef>
                <a:spcPts val="0"/>
              </a:spcBef>
              <a:spcAft>
                <a:spcPts val="0"/>
              </a:spcAft>
              <a:buSzPts val="3000"/>
              <a:buChar char="●"/>
            </a:pPr>
            <a:r>
              <a:rPr lang="en" sz="3000"/>
              <a:t>High blood glucose</a:t>
            </a:r>
            <a:endParaRPr sz="3000"/>
          </a:p>
          <a:p>
            <a:pPr indent="-419100" lvl="0" marL="457200" rtl="0" algn="l">
              <a:spcBef>
                <a:spcPts val="0"/>
              </a:spcBef>
              <a:spcAft>
                <a:spcPts val="0"/>
              </a:spcAft>
              <a:buSzPts val="3000"/>
              <a:buChar char="●"/>
            </a:pPr>
            <a:r>
              <a:rPr lang="en" sz="3000"/>
              <a:t>Type 2 diabetes focus</a:t>
            </a:r>
            <a:endParaRPr sz="3000"/>
          </a:p>
        </p:txBody>
      </p:sp>
      <p:sp>
        <p:nvSpPr>
          <p:cNvPr id="190" name="Google Shape;190;p25"/>
          <p:cNvSpPr txBox="1"/>
          <p:nvPr>
            <p:ph type="title"/>
          </p:nvPr>
        </p:nvSpPr>
        <p:spPr>
          <a:xfrm>
            <a:off x="1297500" y="561063"/>
            <a:ext cx="7038900" cy="5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What is Diabetes?</a:t>
            </a:r>
            <a:endParaRPr sz="3500"/>
          </a:p>
        </p:txBody>
      </p:sp>
      <p:sp>
        <p:nvSpPr>
          <p:cNvPr id="191" name="Google Shape;191;p25"/>
          <p:cNvSpPr txBox="1"/>
          <p:nvPr/>
        </p:nvSpPr>
        <p:spPr>
          <a:xfrm>
            <a:off x="6786775" y="167775"/>
            <a:ext cx="2219100" cy="3933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Lato"/>
                <a:ea typeface="Lato"/>
                <a:cs typeface="Lato"/>
                <a:sym typeface="Lato"/>
              </a:rPr>
              <a:t>Problem Formulation</a:t>
            </a:r>
            <a:endParaRPr>
              <a:solidFill>
                <a:srgbClr val="FFFFFF"/>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Task 2, Group 1 </a:t>
            </a:r>
            <a:endParaRPr sz="3000"/>
          </a:p>
        </p:txBody>
      </p:sp>
      <p:sp>
        <p:nvSpPr>
          <p:cNvPr id="376" name="Google Shape;376;p43"/>
          <p:cNvSpPr txBox="1"/>
          <p:nvPr/>
        </p:nvSpPr>
        <p:spPr>
          <a:xfrm>
            <a:off x="184050" y="4452900"/>
            <a:ext cx="3591900" cy="69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
        <p:nvSpPr>
          <p:cNvPr id="377" name="Google Shape;377;p43"/>
          <p:cNvSpPr txBox="1"/>
          <p:nvPr/>
        </p:nvSpPr>
        <p:spPr>
          <a:xfrm>
            <a:off x="6786775" y="167775"/>
            <a:ext cx="2219100" cy="3933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Lato"/>
                <a:ea typeface="Lato"/>
                <a:cs typeface="Lato"/>
                <a:sym typeface="Lato"/>
              </a:rPr>
              <a:t>Abstraction</a:t>
            </a:r>
            <a:endParaRPr>
              <a:solidFill>
                <a:srgbClr val="FFFFFF"/>
              </a:solidFill>
              <a:latin typeface="Lato"/>
              <a:ea typeface="Lato"/>
              <a:cs typeface="Lato"/>
              <a:sym typeface="Lato"/>
            </a:endParaRPr>
          </a:p>
        </p:txBody>
      </p:sp>
      <p:sp>
        <p:nvSpPr>
          <p:cNvPr id="378" name="Google Shape;378;p43"/>
          <p:cNvSpPr txBox="1"/>
          <p:nvPr/>
        </p:nvSpPr>
        <p:spPr>
          <a:xfrm>
            <a:off x="618000" y="1307850"/>
            <a:ext cx="7908000" cy="34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Lato"/>
                <a:ea typeface="Lato"/>
                <a:cs typeface="Lato"/>
                <a:sym typeface="Lato"/>
              </a:rPr>
              <a:t>Solutions:</a:t>
            </a:r>
            <a:br>
              <a:rPr lang="en" sz="3000">
                <a:solidFill>
                  <a:srgbClr val="FFFFFF"/>
                </a:solidFill>
                <a:latin typeface="Lato"/>
                <a:ea typeface="Lato"/>
                <a:cs typeface="Lato"/>
                <a:sym typeface="Lato"/>
              </a:rPr>
            </a:br>
            <a:endParaRPr sz="3000">
              <a:solidFill>
                <a:srgbClr val="FFFFFF"/>
              </a:solidFill>
              <a:latin typeface="Lato"/>
              <a:ea typeface="Lato"/>
              <a:cs typeface="Lato"/>
              <a:sym typeface="Lato"/>
            </a:endParaRPr>
          </a:p>
          <a:p>
            <a:pPr indent="-419100" lvl="0" marL="457200" rtl="0" algn="l">
              <a:spcBef>
                <a:spcPts val="0"/>
              </a:spcBef>
              <a:spcAft>
                <a:spcPts val="0"/>
              </a:spcAft>
              <a:buClr>
                <a:srgbClr val="FFFFFF"/>
              </a:buClr>
              <a:buSzPts val="3000"/>
              <a:buFont typeface="Lato"/>
              <a:buChar char="●"/>
            </a:pPr>
            <a:r>
              <a:rPr lang="en" sz="3000">
                <a:solidFill>
                  <a:schemeClr val="lt1"/>
                </a:solidFill>
                <a:latin typeface="Lato"/>
                <a:ea typeface="Lato"/>
                <a:cs typeface="Lato"/>
                <a:sym typeface="Lato"/>
              </a:rPr>
              <a:t>Wearable tech </a:t>
            </a:r>
            <a:br>
              <a:rPr lang="en" sz="3000">
                <a:solidFill>
                  <a:schemeClr val="lt1"/>
                </a:solidFill>
                <a:latin typeface="Lato"/>
                <a:ea typeface="Lato"/>
                <a:cs typeface="Lato"/>
                <a:sym typeface="Lato"/>
              </a:rPr>
            </a:br>
            <a:br>
              <a:rPr lang="en" sz="3000">
                <a:solidFill>
                  <a:schemeClr val="lt1"/>
                </a:solidFill>
                <a:latin typeface="Lato"/>
                <a:ea typeface="Lato"/>
                <a:cs typeface="Lato"/>
                <a:sym typeface="Lato"/>
              </a:rPr>
            </a:br>
            <a:endParaRPr sz="3000">
              <a:solidFill>
                <a:schemeClr val="lt1"/>
              </a:solidFill>
              <a:latin typeface="Lato"/>
              <a:ea typeface="Lato"/>
              <a:cs typeface="Lato"/>
              <a:sym typeface="Lato"/>
            </a:endParaRPr>
          </a:p>
          <a:p>
            <a:pPr indent="-419100" lvl="0" marL="457200" rtl="0" algn="l">
              <a:spcBef>
                <a:spcPts val="0"/>
              </a:spcBef>
              <a:spcAft>
                <a:spcPts val="0"/>
              </a:spcAft>
              <a:buClr>
                <a:schemeClr val="lt1"/>
              </a:buClr>
              <a:buSzPts val="3000"/>
              <a:buFont typeface="Lato"/>
              <a:buChar char="●"/>
            </a:pPr>
            <a:r>
              <a:rPr lang="en" sz="3000">
                <a:solidFill>
                  <a:schemeClr val="lt1"/>
                </a:solidFill>
                <a:latin typeface="Lato"/>
                <a:ea typeface="Lato"/>
                <a:cs typeface="Lato"/>
                <a:sym typeface="Lato"/>
              </a:rPr>
              <a:t>Educational app</a:t>
            </a:r>
            <a:endParaRPr sz="3000">
              <a:solidFill>
                <a:schemeClr val="lt1"/>
              </a:solidFill>
              <a:latin typeface="Lato"/>
              <a:ea typeface="Lato"/>
              <a:cs typeface="Lato"/>
              <a:sym typeface="Lato"/>
            </a:endParaRPr>
          </a:p>
        </p:txBody>
      </p:sp>
      <p:pic>
        <p:nvPicPr>
          <p:cNvPr id="379" name="Google Shape;379;p43"/>
          <p:cNvPicPr preferRelativeResize="0"/>
          <p:nvPr/>
        </p:nvPicPr>
        <p:blipFill>
          <a:blip r:embed="rId3">
            <a:alphaModFix/>
          </a:blip>
          <a:stretch>
            <a:fillRect/>
          </a:stretch>
        </p:blipFill>
        <p:spPr>
          <a:xfrm>
            <a:off x="4717377" y="1041350"/>
            <a:ext cx="3131124" cy="1761251"/>
          </a:xfrm>
          <a:prstGeom prst="rect">
            <a:avLst/>
          </a:prstGeom>
          <a:noFill/>
          <a:ln>
            <a:noFill/>
          </a:ln>
        </p:spPr>
      </p:pic>
      <p:pic>
        <p:nvPicPr>
          <p:cNvPr id="380" name="Google Shape;380;p43"/>
          <p:cNvPicPr preferRelativeResize="0"/>
          <p:nvPr/>
        </p:nvPicPr>
        <p:blipFill>
          <a:blip r:embed="rId4">
            <a:alphaModFix/>
          </a:blip>
          <a:stretch>
            <a:fillRect/>
          </a:stretch>
        </p:blipFill>
        <p:spPr>
          <a:xfrm>
            <a:off x="4717375" y="3043189"/>
            <a:ext cx="3131124" cy="176176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Wearable Tech</a:t>
            </a:r>
            <a:endParaRPr/>
          </a:p>
        </p:txBody>
      </p:sp>
      <p:sp>
        <p:nvSpPr>
          <p:cNvPr id="386" name="Google Shape;386;p44"/>
          <p:cNvSpPr txBox="1"/>
          <p:nvPr>
            <p:ph idx="1" type="body"/>
          </p:nvPr>
        </p:nvSpPr>
        <p:spPr>
          <a:xfrm>
            <a:off x="325800" y="1424775"/>
            <a:ext cx="2760300" cy="33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The Tech</a:t>
            </a:r>
            <a:br>
              <a:rPr lang="en" sz="2400"/>
            </a:br>
            <a:endParaRPr sz="2400"/>
          </a:p>
          <a:p>
            <a:pPr indent="0" lvl="0" marL="0" rtl="0" algn="l">
              <a:spcBef>
                <a:spcPts val="0"/>
              </a:spcBef>
              <a:spcAft>
                <a:spcPts val="0"/>
              </a:spcAft>
              <a:buNone/>
            </a:pPr>
            <a:r>
              <a:rPr lang="en" sz="2400"/>
              <a:t>555 timer, </a:t>
            </a:r>
            <a:r>
              <a:rPr lang="en" sz="2400"/>
              <a:t>potentiometer,</a:t>
            </a:r>
            <a:r>
              <a:rPr lang="en" sz="2400"/>
              <a:t> and counter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Solar powered</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3000"/>
          </a:p>
        </p:txBody>
      </p:sp>
      <p:sp>
        <p:nvSpPr>
          <p:cNvPr id="387" name="Google Shape;387;p44"/>
          <p:cNvSpPr txBox="1"/>
          <p:nvPr/>
        </p:nvSpPr>
        <p:spPr>
          <a:xfrm>
            <a:off x="6772350" y="254475"/>
            <a:ext cx="2219100" cy="3933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Lato"/>
                <a:ea typeface="Lato"/>
                <a:cs typeface="Lato"/>
                <a:sym typeface="Lato"/>
              </a:rPr>
              <a:t>Analysis/</a:t>
            </a:r>
            <a:r>
              <a:rPr lang="en">
                <a:solidFill>
                  <a:srgbClr val="FFFFFF"/>
                </a:solidFill>
                <a:latin typeface="Lato"/>
                <a:ea typeface="Lato"/>
                <a:cs typeface="Lato"/>
                <a:sym typeface="Lato"/>
              </a:rPr>
              <a:t>Methodology</a:t>
            </a:r>
            <a:r>
              <a:rPr lang="en">
                <a:solidFill>
                  <a:srgbClr val="FFFFFF"/>
                </a:solidFill>
                <a:latin typeface="Lato"/>
                <a:ea typeface="Lato"/>
                <a:cs typeface="Lato"/>
                <a:sym typeface="Lato"/>
              </a:rPr>
              <a:t> </a:t>
            </a:r>
            <a:endParaRPr>
              <a:solidFill>
                <a:srgbClr val="FFFFFF"/>
              </a:solidFill>
              <a:latin typeface="Lato"/>
              <a:ea typeface="Lato"/>
              <a:cs typeface="Lato"/>
              <a:sym typeface="Lato"/>
            </a:endParaRPr>
          </a:p>
        </p:txBody>
      </p:sp>
      <p:pic>
        <p:nvPicPr>
          <p:cNvPr id="388" name="Google Shape;388;p44"/>
          <p:cNvPicPr preferRelativeResize="0"/>
          <p:nvPr/>
        </p:nvPicPr>
        <p:blipFill>
          <a:blip r:embed="rId3">
            <a:alphaModFix/>
          </a:blip>
          <a:stretch>
            <a:fillRect/>
          </a:stretch>
        </p:blipFill>
        <p:spPr>
          <a:xfrm>
            <a:off x="4188850" y="1894650"/>
            <a:ext cx="4447825" cy="2427149"/>
          </a:xfrm>
          <a:prstGeom prst="rect">
            <a:avLst/>
          </a:prstGeom>
          <a:noFill/>
          <a:ln>
            <a:noFill/>
          </a:ln>
        </p:spPr>
      </p:pic>
      <p:pic>
        <p:nvPicPr>
          <p:cNvPr id="389" name="Google Shape;389;p44"/>
          <p:cNvPicPr preferRelativeResize="0"/>
          <p:nvPr/>
        </p:nvPicPr>
        <p:blipFill rotWithShape="1">
          <a:blip r:embed="rId4">
            <a:alphaModFix/>
          </a:blip>
          <a:srcRect b="0" l="33537" r="0" t="0"/>
          <a:stretch/>
        </p:blipFill>
        <p:spPr>
          <a:xfrm>
            <a:off x="3870213" y="1056250"/>
            <a:ext cx="1137076" cy="1710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Wearable Tech</a:t>
            </a:r>
            <a:endParaRPr/>
          </a:p>
        </p:txBody>
      </p:sp>
      <p:sp>
        <p:nvSpPr>
          <p:cNvPr id="395" name="Google Shape;395;p45"/>
          <p:cNvSpPr txBox="1"/>
          <p:nvPr>
            <p:ph idx="1" type="body"/>
          </p:nvPr>
        </p:nvSpPr>
        <p:spPr>
          <a:xfrm>
            <a:off x="318700" y="1509975"/>
            <a:ext cx="31461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3000">
                <a:solidFill>
                  <a:schemeClr val="dk2"/>
                </a:solidFill>
              </a:rPr>
              <a:t>The Wristband</a:t>
            </a:r>
            <a:endParaRPr sz="3000">
              <a:solidFill>
                <a:schemeClr val="dk2"/>
              </a:solidFill>
            </a:endParaRPr>
          </a:p>
          <a:p>
            <a:pPr indent="0" lvl="0" marL="0" rtl="0" algn="l">
              <a:lnSpc>
                <a:spcPct val="100000"/>
              </a:lnSpc>
              <a:spcBef>
                <a:spcPts val="0"/>
              </a:spcBef>
              <a:spcAft>
                <a:spcPts val="0"/>
              </a:spcAft>
              <a:buNone/>
            </a:pPr>
            <a:r>
              <a:t/>
            </a:r>
            <a:endParaRPr sz="2400">
              <a:solidFill>
                <a:schemeClr val="dk2"/>
              </a:solidFill>
            </a:endParaRPr>
          </a:p>
          <a:p>
            <a:pPr indent="0" lvl="0" marL="0" rtl="0" algn="l">
              <a:lnSpc>
                <a:spcPct val="100000"/>
              </a:lnSpc>
              <a:spcBef>
                <a:spcPts val="0"/>
              </a:spcBef>
              <a:spcAft>
                <a:spcPts val="0"/>
              </a:spcAft>
              <a:buNone/>
            </a:pPr>
            <a:r>
              <a:rPr lang="en" sz="2400">
                <a:solidFill>
                  <a:schemeClr val="dk2"/>
                </a:solidFill>
              </a:rPr>
              <a:t>Locally, </a:t>
            </a:r>
            <a:r>
              <a:rPr lang="en" sz="2400">
                <a:solidFill>
                  <a:schemeClr val="dk2"/>
                </a:solidFill>
              </a:rPr>
              <a:t>reproducible</a:t>
            </a:r>
            <a:r>
              <a:rPr lang="en" sz="2400">
                <a:solidFill>
                  <a:schemeClr val="dk2"/>
                </a:solidFill>
              </a:rPr>
              <a:t> bioplastic  </a:t>
            </a:r>
            <a:endParaRPr sz="2400">
              <a:solidFill>
                <a:schemeClr val="dk2"/>
              </a:solidFill>
            </a:endParaRPr>
          </a:p>
          <a:p>
            <a:pPr indent="0" lvl="0" marL="0" rtl="0" algn="l">
              <a:spcBef>
                <a:spcPts val="0"/>
              </a:spcBef>
              <a:spcAft>
                <a:spcPts val="1600"/>
              </a:spcAft>
              <a:buNone/>
            </a:pPr>
            <a:r>
              <a:t/>
            </a:r>
            <a:endParaRPr sz="2400"/>
          </a:p>
        </p:txBody>
      </p:sp>
      <p:sp>
        <p:nvSpPr>
          <p:cNvPr id="396" name="Google Shape;396;p45"/>
          <p:cNvSpPr txBox="1"/>
          <p:nvPr/>
        </p:nvSpPr>
        <p:spPr>
          <a:xfrm>
            <a:off x="318700" y="3669525"/>
            <a:ext cx="4440900" cy="5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Lato"/>
                <a:ea typeface="Lato"/>
                <a:cs typeface="Lato"/>
                <a:sym typeface="Lato"/>
              </a:rPr>
              <a:t>Cost analysis: ~$10</a:t>
            </a:r>
            <a:endParaRPr/>
          </a:p>
        </p:txBody>
      </p:sp>
      <p:pic>
        <p:nvPicPr>
          <p:cNvPr id="397" name="Google Shape;397;p45"/>
          <p:cNvPicPr preferRelativeResize="0"/>
          <p:nvPr/>
        </p:nvPicPr>
        <p:blipFill>
          <a:blip r:embed="rId3">
            <a:alphaModFix/>
          </a:blip>
          <a:stretch>
            <a:fillRect/>
          </a:stretch>
        </p:blipFill>
        <p:spPr>
          <a:xfrm>
            <a:off x="4941380" y="780175"/>
            <a:ext cx="3698004" cy="3275775"/>
          </a:xfrm>
          <a:prstGeom prst="rect">
            <a:avLst/>
          </a:prstGeom>
          <a:noFill/>
          <a:ln>
            <a:noFill/>
          </a:ln>
        </p:spPr>
      </p:pic>
      <p:pic>
        <p:nvPicPr>
          <p:cNvPr id="398" name="Google Shape;398;p45"/>
          <p:cNvPicPr preferRelativeResize="0"/>
          <p:nvPr/>
        </p:nvPicPr>
        <p:blipFill rotWithShape="1">
          <a:blip r:embed="rId4">
            <a:alphaModFix/>
          </a:blip>
          <a:srcRect b="0" l="0" r="0" t="33083"/>
          <a:stretch/>
        </p:blipFill>
        <p:spPr>
          <a:xfrm>
            <a:off x="4402987" y="3025150"/>
            <a:ext cx="2077275" cy="1853352"/>
          </a:xfrm>
          <a:prstGeom prst="rect">
            <a:avLst/>
          </a:prstGeom>
          <a:noFill/>
          <a:ln>
            <a:noFill/>
          </a:ln>
        </p:spPr>
      </p:pic>
      <p:pic>
        <p:nvPicPr>
          <p:cNvPr id="399" name="Google Shape;399;p45"/>
          <p:cNvPicPr preferRelativeResize="0"/>
          <p:nvPr/>
        </p:nvPicPr>
        <p:blipFill>
          <a:blip r:embed="rId5">
            <a:alphaModFix/>
          </a:blip>
          <a:stretch>
            <a:fillRect/>
          </a:stretch>
        </p:blipFill>
        <p:spPr>
          <a:xfrm>
            <a:off x="6638650" y="3371425"/>
            <a:ext cx="2210824" cy="1479774"/>
          </a:xfrm>
          <a:prstGeom prst="rect">
            <a:avLst/>
          </a:prstGeom>
          <a:noFill/>
          <a:ln>
            <a:noFill/>
          </a:ln>
        </p:spPr>
      </p:pic>
      <p:sp>
        <p:nvSpPr>
          <p:cNvPr id="400" name="Google Shape;400;p45"/>
          <p:cNvSpPr txBox="1"/>
          <p:nvPr/>
        </p:nvSpPr>
        <p:spPr>
          <a:xfrm>
            <a:off x="6772350" y="254475"/>
            <a:ext cx="2219100" cy="3933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Lato"/>
                <a:ea typeface="Lato"/>
                <a:cs typeface="Lato"/>
                <a:sym typeface="Lato"/>
              </a:rPr>
              <a:t>Analysis/Methodology </a:t>
            </a:r>
            <a:endParaRPr>
              <a:solidFill>
                <a:srgbClr val="FFFFFF"/>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a:t>
            </a:r>
            <a:endParaRPr/>
          </a:p>
        </p:txBody>
      </p:sp>
      <p:sp>
        <p:nvSpPr>
          <p:cNvPr id="406" name="Google Shape;406;p46"/>
          <p:cNvSpPr txBox="1"/>
          <p:nvPr/>
        </p:nvSpPr>
        <p:spPr>
          <a:xfrm>
            <a:off x="6786775" y="167775"/>
            <a:ext cx="2219100" cy="3933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Lato"/>
                <a:ea typeface="Lato"/>
                <a:cs typeface="Lato"/>
                <a:sym typeface="Lato"/>
              </a:rPr>
              <a:t>Analysis/Methodology </a:t>
            </a:r>
            <a:endParaRPr>
              <a:solidFill>
                <a:schemeClr val="lt1"/>
              </a:solidFill>
              <a:latin typeface="Lato"/>
              <a:ea typeface="Lato"/>
              <a:cs typeface="Lato"/>
              <a:sym typeface="Lato"/>
            </a:endParaRPr>
          </a:p>
          <a:p>
            <a:pPr indent="0" lvl="0" marL="0" rtl="0" algn="r">
              <a:spcBef>
                <a:spcPts val="0"/>
              </a:spcBef>
              <a:spcAft>
                <a:spcPts val="0"/>
              </a:spcAft>
              <a:buNone/>
            </a:pPr>
            <a:r>
              <a:t/>
            </a:r>
            <a:endParaRPr>
              <a:solidFill>
                <a:srgbClr val="FFFFFF"/>
              </a:solidFill>
              <a:latin typeface="Lato"/>
              <a:ea typeface="Lato"/>
              <a:cs typeface="Lato"/>
              <a:sym typeface="Lato"/>
            </a:endParaRPr>
          </a:p>
        </p:txBody>
      </p:sp>
      <p:pic>
        <p:nvPicPr>
          <p:cNvPr id="407" name="Google Shape;407;p46"/>
          <p:cNvPicPr preferRelativeResize="0"/>
          <p:nvPr/>
        </p:nvPicPr>
        <p:blipFill>
          <a:blip r:embed="rId3">
            <a:alphaModFix/>
          </a:blip>
          <a:stretch>
            <a:fillRect/>
          </a:stretch>
        </p:blipFill>
        <p:spPr>
          <a:xfrm>
            <a:off x="3692949" y="1341625"/>
            <a:ext cx="5033100" cy="3530849"/>
          </a:xfrm>
          <a:prstGeom prst="rect">
            <a:avLst/>
          </a:prstGeom>
          <a:noFill/>
          <a:ln>
            <a:noFill/>
          </a:ln>
        </p:spPr>
      </p:pic>
      <p:sp>
        <p:nvSpPr>
          <p:cNvPr id="408" name="Google Shape;408;p46"/>
          <p:cNvSpPr txBox="1"/>
          <p:nvPr/>
        </p:nvSpPr>
        <p:spPr>
          <a:xfrm>
            <a:off x="403025" y="1375450"/>
            <a:ext cx="3224400" cy="3463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Font typeface="Lato"/>
              <a:buChar char="➢"/>
            </a:pPr>
            <a:r>
              <a:rPr lang="en" sz="2400">
                <a:solidFill>
                  <a:schemeClr val="dk2"/>
                </a:solidFill>
                <a:latin typeface="Lato"/>
                <a:ea typeface="Lato"/>
                <a:cs typeface="Lato"/>
                <a:sym typeface="Lato"/>
              </a:rPr>
              <a:t>General</a:t>
            </a:r>
            <a:br>
              <a:rPr lang="en" sz="2400">
                <a:solidFill>
                  <a:schemeClr val="dk2"/>
                </a:solidFill>
                <a:latin typeface="Lato"/>
                <a:ea typeface="Lato"/>
                <a:cs typeface="Lato"/>
                <a:sym typeface="Lato"/>
              </a:rPr>
            </a:br>
            <a:endParaRPr sz="2400">
              <a:solidFill>
                <a:schemeClr val="dk2"/>
              </a:solidFill>
              <a:latin typeface="Lato"/>
              <a:ea typeface="Lato"/>
              <a:cs typeface="Lato"/>
              <a:sym typeface="Lato"/>
            </a:endParaRPr>
          </a:p>
          <a:p>
            <a:pPr indent="-381000" lvl="0" marL="457200" rtl="0" algn="l">
              <a:spcBef>
                <a:spcPts val="0"/>
              </a:spcBef>
              <a:spcAft>
                <a:spcPts val="0"/>
              </a:spcAft>
              <a:buClr>
                <a:schemeClr val="dk2"/>
              </a:buClr>
              <a:buSzPts val="2400"/>
              <a:buFont typeface="Lato"/>
              <a:buChar char="➢"/>
            </a:pPr>
            <a:r>
              <a:rPr lang="en" sz="2400">
                <a:solidFill>
                  <a:schemeClr val="dk2"/>
                </a:solidFill>
                <a:latin typeface="Lato"/>
                <a:ea typeface="Lato"/>
                <a:cs typeface="Lato"/>
                <a:sym typeface="Lato"/>
              </a:rPr>
              <a:t>Treatment standards</a:t>
            </a:r>
            <a:br>
              <a:rPr lang="en" sz="2400">
                <a:solidFill>
                  <a:schemeClr val="dk2"/>
                </a:solidFill>
                <a:latin typeface="Lato"/>
                <a:ea typeface="Lato"/>
                <a:cs typeface="Lato"/>
                <a:sym typeface="Lato"/>
              </a:rPr>
            </a:br>
            <a:endParaRPr sz="2400">
              <a:solidFill>
                <a:schemeClr val="dk2"/>
              </a:solidFill>
              <a:latin typeface="Lato"/>
              <a:ea typeface="Lato"/>
              <a:cs typeface="Lato"/>
              <a:sym typeface="Lato"/>
            </a:endParaRPr>
          </a:p>
          <a:p>
            <a:pPr indent="-381000" lvl="0" marL="457200" rtl="0" algn="l">
              <a:spcBef>
                <a:spcPts val="0"/>
              </a:spcBef>
              <a:spcAft>
                <a:spcPts val="0"/>
              </a:spcAft>
              <a:buClr>
                <a:schemeClr val="dk2"/>
              </a:buClr>
              <a:buSzPts val="2400"/>
              <a:buFont typeface="Lato"/>
              <a:buChar char="➢"/>
            </a:pPr>
            <a:r>
              <a:rPr lang="en" sz="2400">
                <a:solidFill>
                  <a:schemeClr val="dk2"/>
                </a:solidFill>
                <a:latin typeface="Lato"/>
                <a:ea typeface="Lato"/>
                <a:cs typeface="Lato"/>
                <a:sym typeface="Lato"/>
              </a:rPr>
              <a:t>Exercise </a:t>
            </a:r>
            <a:br>
              <a:rPr lang="en" sz="2400">
                <a:solidFill>
                  <a:schemeClr val="dk2"/>
                </a:solidFill>
                <a:latin typeface="Lato"/>
                <a:ea typeface="Lato"/>
                <a:cs typeface="Lato"/>
                <a:sym typeface="Lato"/>
              </a:rPr>
            </a:br>
            <a:endParaRPr sz="2400">
              <a:solidFill>
                <a:schemeClr val="dk2"/>
              </a:solidFill>
              <a:latin typeface="Lato"/>
              <a:ea typeface="Lato"/>
              <a:cs typeface="Lato"/>
              <a:sym typeface="Lato"/>
            </a:endParaRPr>
          </a:p>
          <a:p>
            <a:pPr indent="-381000" lvl="0" marL="457200" rtl="0" algn="l">
              <a:spcBef>
                <a:spcPts val="0"/>
              </a:spcBef>
              <a:spcAft>
                <a:spcPts val="0"/>
              </a:spcAft>
              <a:buClr>
                <a:schemeClr val="dk2"/>
              </a:buClr>
              <a:buSzPts val="2400"/>
              <a:buFont typeface="Lato"/>
              <a:buChar char="➢"/>
            </a:pPr>
            <a:r>
              <a:rPr lang="en" sz="2400">
                <a:solidFill>
                  <a:schemeClr val="dk2"/>
                </a:solidFill>
                <a:latin typeface="Lato"/>
                <a:ea typeface="Lato"/>
                <a:cs typeface="Lato"/>
                <a:sym typeface="Lato"/>
              </a:rPr>
              <a:t>Diet </a:t>
            </a:r>
            <a:endParaRPr sz="2400">
              <a:solidFill>
                <a:schemeClr val="dk2"/>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Task 2, Group 2</a:t>
            </a:r>
            <a:endParaRPr sz="3600"/>
          </a:p>
        </p:txBody>
      </p:sp>
      <p:sp>
        <p:nvSpPr>
          <p:cNvPr id="414" name="Google Shape;414;p47"/>
          <p:cNvSpPr txBox="1"/>
          <p:nvPr>
            <p:ph idx="1" type="body"/>
          </p:nvPr>
        </p:nvSpPr>
        <p:spPr>
          <a:xfrm>
            <a:off x="765375" y="1305200"/>
            <a:ext cx="6582600" cy="126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Water Purification and Diabetes Education </a:t>
            </a:r>
            <a:endParaRPr sz="3000" u="sng"/>
          </a:p>
          <a:p>
            <a:pPr indent="0" lvl="0" marL="0" rtl="0" algn="l">
              <a:spcBef>
                <a:spcPts val="1600"/>
              </a:spcBef>
              <a:spcAft>
                <a:spcPts val="0"/>
              </a:spcAft>
              <a:buNone/>
            </a:pPr>
            <a:r>
              <a:t/>
            </a:r>
            <a:endParaRPr sz="3000"/>
          </a:p>
          <a:p>
            <a:pPr indent="0" lvl="0" marL="0" rtl="0" algn="l">
              <a:spcBef>
                <a:spcPts val="1600"/>
              </a:spcBef>
              <a:spcAft>
                <a:spcPts val="1600"/>
              </a:spcAft>
              <a:buNone/>
            </a:pPr>
            <a:r>
              <a:t/>
            </a:r>
            <a:endParaRPr sz="3000"/>
          </a:p>
        </p:txBody>
      </p:sp>
      <p:sp>
        <p:nvSpPr>
          <p:cNvPr id="415" name="Google Shape;415;p47"/>
          <p:cNvSpPr txBox="1"/>
          <p:nvPr/>
        </p:nvSpPr>
        <p:spPr>
          <a:xfrm>
            <a:off x="6786775" y="167775"/>
            <a:ext cx="2219100" cy="3933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Lato"/>
                <a:ea typeface="Lato"/>
                <a:cs typeface="Lato"/>
                <a:sym typeface="Lato"/>
              </a:rPr>
              <a:t>Synthesis</a:t>
            </a:r>
            <a:endParaRPr>
              <a:solidFill>
                <a:srgbClr val="FFFFFF"/>
              </a:solidFill>
              <a:latin typeface="Lato"/>
              <a:ea typeface="Lato"/>
              <a:cs typeface="Lato"/>
              <a:sym typeface="Lato"/>
            </a:endParaRPr>
          </a:p>
        </p:txBody>
      </p:sp>
      <p:grpSp>
        <p:nvGrpSpPr>
          <p:cNvPr id="416" name="Google Shape;416;p47"/>
          <p:cNvGrpSpPr/>
          <p:nvPr/>
        </p:nvGrpSpPr>
        <p:grpSpPr>
          <a:xfrm>
            <a:off x="2292979" y="3874075"/>
            <a:ext cx="4558042" cy="1030325"/>
            <a:chOff x="363525" y="3942300"/>
            <a:chExt cx="5403725" cy="1030325"/>
          </a:xfrm>
        </p:grpSpPr>
        <p:sp>
          <p:nvSpPr>
            <p:cNvPr id="417" name="Google Shape;417;p47"/>
            <p:cNvSpPr/>
            <p:nvPr/>
          </p:nvSpPr>
          <p:spPr>
            <a:xfrm>
              <a:off x="363536" y="3942300"/>
              <a:ext cx="5403600" cy="835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 name="Google Shape;418;p47"/>
            <p:cNvPicPr preferRelativeResize="0"/>
            <p:nvPr/>
          </p:nvPicPr>
          <p:blipFill>
            <a:blip r:embed="rId3">
              <a:alphaModFix/>
            </a:blip>
            <a:stretch>
              <a:fillRect/>
            </a:stretch>
          </p:blipFill>
          <p:spPr>
            <a:xfrm>
              <a:off x="363525" y="4018088"/>
              <a:ext cx="549725" cy="549725"/>
            </a:xfrm>
            <a:prstGeom prst="rect">
              <a:avLst/>
            </a:prstGeom>
            <a:noFill/>
            <a:ln>
              <a:noFill/>
            </a:ln>
          </p:spPr>
        </p:pic>
        <p:sp>
          <p:nvSpPr>
            <p:cNvPr id="419" name="Google Shape;419;p47"/>
            <p:cNvSpPr txBox="1"/>
            <p:nvPr/>
          </p:nvSpPr>
          <p:spPr>
            <a:xfrm>
              <a:off x="913250" y="4122125"/>
              <a:ext cx="4854000" cy="50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latin typeface="Work Sans"/>
                  <a:ea typeface="Work Sans"/>
                  <a:cs typeface="Work Sans"/>
                  <a:sym typeface="Work Sans"/>
                </a:rPr>
                <a:t>25</a:t>
              </a:r>
              <a:r>
                <a:rPr b="1" lang="en" sz="3600">
                  <a:solidFill>
                    <a:srgbClr val="000000"/>
                  </a:solidFill>
                  <a:latin typeface="Work Sans"/>
                  <a:ea typeface="Work Sans"/>
                  <a:cs typeface="Work Sans"/>
                  <a:sym typeface="Work Sans"/>
                </a:rPr>
                <a:t>% or </a:t>
              </a:r>
              <a:r>
                <a:rPr b="1" lang="en" sz="3600">
                  <a:latin typeface="Work Sans"/>
                  <a:ea typeface="Work Sans"/>
                  <a:cs typeface="Work Sans"/>
                  <a:sym typeface="Work Sans"/>
                </a:rPr>
                <a:t>350,000+</a:t>
              </a:r>
              <a:r>
                <a:rPr b="1" lang="en" sz="3600">
                  <a:solidFill>
                    <a:srgbClr val="000000"/>
                  </a:solidFill>
                  <a:latin typeface="Work Sans"/>
                  <a:ea typeface="Work Sans"/>
                  <a:cs typeface="Work Sans"/>
                  <a:sym typeface="Work Sans"/>
                </a:rPr>
                <a:t> </a:t>
              </a:r>
              <a:endParaRPr b="1" sz="3600">
                <a:solidFill>
                  <a:srgbClr val="000000"/>
                </a:solidFill>
                <a:latin typeface="Work Sans"/>
                <a:ea typeface="Work Sans"/>
                <a:cs typeface="Work Sans"/>
                <a:sym typeface="Work Sans"/>
              </a:endParaRPr>
            </a:p>
          </p:txBody>
        </p:sp>
        <p:sp>
          <p:nvSpPr>
            <p:cNvPr id="420" name="Google Shape;420;p47"/>
            <p:cNvSpPr txBox="1"/>
            <p:nvPr/>
          </p:nvSpPr>
          <p:spPr>
            <a:xfrm>
              <a:off x="999013" y="4293725"/>
              <a:ext cx="3713400" cy="6789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800">
                  <a:latin typeface="Work Sans Light"/>
                  <a:ea typeface="Work Sans Light"/>
                  <a:cs typeface="Work Sans Light"/>
                  <a:sym typeface="Work Sans Light"/>
                </a:rPr>
                <a:t>No access to clean water </a:t>
              </a:r>
              <a:endParaRPr sz="1800">
                <a:solidFill>
                  <a:srgbClr val="000000"/>
                </a:solidFill>
                <a:latin typeface="Work Sans Light"/>
                <a:ea typeface="Work Sans Light"/>
                <a:cs typeface="Work Sans Light"/>
                <a:sym typeface="Work Sans Light"/>
              </a:endParaRPr>
            </a:p>
          </p:txBody>
        </p:sp>
      </p:grpSp>
      <p:grpSp>
        <p:nvGrpSpPr>
          <p:cNvPr id="421" name="Google Shape;421;p47"/>
          <p:cNvGrpSpPr/>
          <p:nvPr/>
        </p:nvGrpSpPr>
        <p:grpSpPr>
          <a:xfrm>
            <a:off x="122163" y="2571750"/>
            <a:ext cx="8899654" cy="1210000"/>
            <a:chOff x="0" y="2571750"/>
            <a:chExt cx="8899654" cy="1210000"/>
          </a:xfrm>
        </p:grpSpPr>
        <p:pic>
          <p:nvPicPr>
            <p:cNvPr id="422" name="Google Shape;422;p47"/>
            <p:cNvPicPr preferRelativeResize="0"/>
            <p:nvPr/>
          </p:nvPicPr>
          <p:blipFill>
            <a:blip r:embed="rId4">
              <a:alphaModFix/>
            </a:blip>
            <a:stretch>
              <a:fillRect/>
            </a:stretch>
          </p:blipFill>
          <p:spPr>
            <a:xfrm>
              <a:off x="0" y="2571750"/>
              <a:ext cx="1525950" cy="1210000"/>
            </a:xfrm>
            <a:prstGeom prst="rect">
              <a:avLst/>
            </a:prstGeom>
            <a:noFill/>
            <a:ln>
              <a:noFill/>
            </a:ln>
          </p:spPr>
        </p:pic>
        <p:sp>
          <p:nvSpPr>
            <p:cNvPr id="423" name="Google Shape;423;p47"/>
            <p:cNvSpPr txBox="1"/>
            <p:nvPr/>
          </p:nvSpPr>
          <p:spPr>
            <a:xfrm>
              <a:off x="922188" y="2914200"/>
              <a:ext cx="5766000" cy="660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600">
                  <a:solidFill>
                    <a:srgbClr val="FFFFFF"/>
                  </a:solidFill>
                  <a:latin typeface="Work Sans"/>
                  <a:ea typeface="Work Sans"/>
                  <a:cs typeface="Work Sans"/>
                  <a:sym typeface="Work Sans"/>
                </a:rPr>
                <a:t>+ </a:t>
              </a:r>
              <a:r>
                <a:rPr lang="en" sz="2600">
                  <a:solidFill>
                    <a:srgbClr val="FFFFFF"/>
                  </a:solidFill>
                  <a:latin typeface="Work Sans"/>
                  <a:ea typeface="Work Sans"/>
                  <a:cs typeface="Work Sans"/>
                  <a:sym typeface="Work Sans"/>
                </a:rPr>
                <a:t>Ca(ClO)</a:t>
              </a:r>
              <a:r>
                <a:rPr baseline="-25000" lang="en" sz="2600">
                  <a:solidFill>
                    <a:srgbClr val="FFFFFF"/>
                  </a:solidFill>
                  <a:latin typeface="Work Sans"/>
                  <a:ea typeface="Work Sans"/>
                  <a:cs typeface="Work Sans"/>
                  <a:sym typeface="Work Sans"/>
                </a:rPr>
                <a:t>2   </a:t>
              </a:r>
              <a:r>
                <a:rPr lang="en" sz="2600">
                  <a:solidFill>
                    <a:srgbClr val="FFFFFF"/>
                  </a:solidFill>
                  <a:latin typeface="Work Sans"/>
                  <a:ea typeface="Work Sans"/>
                  <a:cs typeface="Work Sans"/>
                  <a:sym typeface="Work Sans"/>
                </a:rPr>
                <a:t>+ Activated Carbon</a:t>
              </a:r>
              <a:r>
                <a:rPr lang="en" sz="2400">
                  <a:solidFill>
                    <a:srgbClr val="FFFFFF"/>
                  </a:solidFill>
                  <a:latin typeface="Work Sans"/>
                  <a:ea typeface="Work Sans"/>
                  <a:cs typeface="Work Sans"/>
                  <a:sym typeface="Work Sans"/>
                </a:rPr>
                <a:t> </a:t>
              </a:r>
              <a:endParaRPr sz="2400">
                <a:solidFill>
                  <a:srgbClr val="FFFFFF"/>
                </a:solidFill>
                <a:latin typeface="Work Sans"/>
                <a:ea typeface="Work Sans"/>
                <a:cs typeface="Work Sans"/>
                <a:sym typeface="Work Sans"/>
              </a:endParaRPr>
            </a:p>
          </p:txBody>
        </p:sp>
        <p:cxnSp>
          <p:nvCxnSpPr>
            <p:cNvPr id="424" name="Google Shape;424;p47"/>
            <p:cNvCxnSpPr/>
            <p:nvPr/>
          </p:nvCxnSpPr>
          <p:spPr>
            <a:xfrm flipH="1" rot="10800000">
              <a:off x="6569125" y="3238650"/>
              <a:ext cx="801900" cy="11700"/>
            </a:xfrm>
            <a:prstGeom prst="straightConnector1">
              <a:avLst/>
            </a:prstGeom>
            <a:noFill/>
            <a:ln cap="flat" cmpd="sng" w="38100">
              <a:solidFill>
                <a:schemeClr val="dk2"/>
              </a:solidFill>
              <a:prstDash val="solid"/>
              <a:round/>
              <a:headEnd len="med" w="med" type="none"/>
              <a:tailEnd len="med" w="med" type="triangle"/>
            </a:ln>
          </p:spPr>
        </p:cxnSp>
        <p:pic>
          <p:nvPicPr>
            <p:cNvPr id="425" name="Google Shape;425;p47"/>
            <p:cNvPicPr preferRelativeResize="0"/>
            <p:nvPr/>
          </p:nvPicPr>
          <p:blipFill>
            <a:blip r:embed="rId5">
              <a:alphaModFix/>
            </a:blip>
            <a:stretch>
              <a:fillRect/>
            </a:stretch>
          </p:blipFill>
          <p:spPr>
            <a:xfrm>
              <a:off x="7371025" y="2571750"/>
              <a:ext cx="1528629" cy="121000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Purification </a:t>
            </a:r>
            <a:r>
              <a:rPr lang="en" sz="3600"/>
              <a:t>Methodology</a:t>
            </a:r>
            <a:endParaRPr sz="3600"/>
          </a:p>
        </p:txBody>
      </p:sp>
      <p:sp>
        <p:nvSpPr>
          <p:cNvPr id="431" name="Google Shape;431;p48"/>
          <p:cNvSpPr txBox="1"/>
          <p:nvPr>
            <p:ph idx="1" type="body"/>
          </p:nvPr>
        </p:nvSpPr>
        <p:spPr>
          <a:xfrm>
            <a:off x="578745" y="1307850"/>
            <a:ext cx="56886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Testing the amount of charcoal and chlorine needed</a:t>
            </a:r>
            <a:endParaRPr sz="3000"/>
          </a:p>
          <a:p>
            <a:pPr indent="0" lvl="0" marL="0" rtl="0" algn="l">
              <a:spcBef>
                <a:spcPts val="1600"/>
              </a:spcBef>
              <a:spcAft>
                <a:spcPts val="0"/>
              </a:spcAft>
              <a:buNone/>
            </a:pPr>
            <a:r>
              <a:rPr lang="en" sz="3000"/>
              <a:t>Create a siphoning method</a:t>
            </a:r>
            <a:endParaRPr sz="3000"/>
          </a:p>
          <a:p>
            <a:pPr indent="0" lvl="0" marL="0" rtl="0" algn="l">
              <a:spcBef>
                <a:spcPts val="1600"/>
              </a:spcBef>
              <a:spcAft>
                <a:spcPts val="1600"/>
              </a:spcAft>
              <a:buNone/>
            </a:pPr>
            <a:r>
              <a:t/>
            </a:r>
            <a:endParaRPr sz="3000"/>
          </a:p>
        </p:txBody>
      </p:sp>
      <p:sp>
        <p:nvSpPr>
          <p:cNvPr id="432" name="Google Shape;432;p48"/>
          <p:cNvSpPr txBox="1"/>
          <p:nvPr/>
        </p:nvSpPr>
        <p:spPr>
          <a:xfrm>
            <a:off x="6786775" y="167775"/>
            <a:ext cx="2219100" cy="3933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Lato"/>
                <a:ea typeface="Lato"/>
                <a:cs typeface="Lato"/>
                <a:sym typeface="Lato"/>
              </a:rPr>
              <a:t>Analysis</a:t>
            </a:r>
            <a:endParaRPr>
              <a:solidFill>
                <a:srgbClr val="FFFFFF"/>
              </a:solidFill>
              <a:latin typeface="Lato"/>
              <a:ea typeface="Lato"/>
              <a:cs typeface="Lato"/>
              <a:sym typeface="Lato"/>
            </a:endParaRPr>
          </a:p>
        </p:txBody>
      </p:sp>
      <p:sp>
        <p:nvSpPr>
          <p:cNvPr id="433" name="Google Shape;433;p48"/>
          <p:cNvSpPr txBox="1"/>
          <p:nvPr/>
        </p:nvSpPr>
        <p:spPr>
          <a:xfrm>
            <a:off x="578750" y="3332463"/>
            <a:ext cx="4440900" cy="5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Lato"/>
                <a:ea typeface="Lato"/>
                <a:cs typeface="Lato"/>
                <a:sym typeface="Lato"/>
              </a:rPr>
              <a:t>Cost: ~$15-20</a:t>
            </a:r>
            <a:endParaRPr/>
          </a:p>
        </p:txBody>
      </p:sp>
      <p:pic>
        <p:nvPicPr>
          <p:cNvPr id="434" name="Google Shape;434;p48"/>
          <p:cNvPicPr preferRelativeResize="0"/>
          <p:nvPr/>
        </p:nvPicPr>
        <p:blipFill>
          <a:blip r:embed="rId3">
            <a:alphaModFix/>
          </a:blip>
          <a:stretch>
            <a:fillRect/>
          </a:stretch>
        </p:blipFill>
        <p:spPr>
          <a:xfrm>
            <a:off x="7211275" y="2911375"/>
            <a:ext cx="1932737" cy="2232133"/>
          </a:xfrm>
          <a:prstGeom prst="rect">
            <a:avLst/>
          </a:prstGeom>
          <a:noFill/>
          <a:ln>
            <a:noFill/>
          </a:ln>
        </p:spPr>
      </p:pic>
      <p:pic>
        <p:nvPicPr>
          <p:cNvPr id="435" name="Google Shape;435;p48"/>
          <p:cNvPicPr preferRelativeResize="0"/>
          <p:nvPr/>
        </p:nvPicPr>
        <p:blipFill>
          <a:blip r:embed="rId4">
            <a:alphaModFix/>
          </a:blip>
          <a:stretch>
            <a:fillRect/>
          </a:stretch>
        </p:blipFill>
        <p:spPr>
          <a:xfrm>
            <a:off x="5278550" y="2911375"/>
            <a:ext cx="1932725" cy="2232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App </a:t>
            </a:r>
            <a:r>
              <a:rPr lang="en" sz="3600"/>
              <a:t>Methodology</a:t>
            </a:r>
            <a:endParaRPr sz="3600"/>
          </a:p>
        </p:txBody>
      </p:sp>
      <p:sp>
        <p:nvSpPr>
          <p:cNvPr id="441" name="Google Shape;441;p49"/>
          <p:cNvSpPr txBox="1"/>
          <p:nvPr>
            <p:ph idx="1" type="body"/>
          </p:nvPr>
        </p:nvSpPr>
        <p:spPr>
          <a:xfrm>
            <a:off x="748250" y="1627650"/>
            <a:ext cx="59151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Creating a </a:t>
            </a:r>
            <a:r>
              <a:rPr lang="en" sz="3000"/>
              <a:t>compatible</a:t>
            </a:r>
            <a:r>
              <a:rPr lang="en" sz="3000"/>
              <a:t> sensor on filter</a:t>
            </a:r>
            <a:endParaRPr sz="3000"/>
          </a:p>
          <a:p>
            <a:pPr indent="0" lvl="0" marL="0" rtl="0" algn="l">
              <a:spcBef>
                <a:spcPts val="1600"/>
              </a:spcBef>
              <a:spcAft>
                <a:spcPts val="0"/>
              </a:spcAft>
              <a:buNone/>
            </a:pPr>
            <a:r>
              <a:rPr lang="en" sz="3000"/>
              <a:t>Program app </a:t>
            </a:r>
            <a:endParaRPr sz="3000"/>
          </a:p>
          <a:p>
            <a:pPr indent="0" lvl="0" marL="0" rtl="0" algn="l">
              <a:spcBef>
                <a:spcPts val="1600"/>
              </a:spcBef>
              <a:spcAft>
                <a:spcPts val="0"/>
              </a:spcAft>
              <a:buNone/>
            </a:pPr>
            <a:r>
              <a:t/>
            </a:r>
            <a:endParaRPr sz="3000"/>
          </a:p>
          <a:p>
            <a:pPr indent="0" lvl="0" marL="0" rtl="0" algn="l">
              <a:spcBef>
                <a:spcPts val="1600"/>
              </a:spcBef>
              <a:spcAft>
                <a:spcPts val="0"/>
              </a:spcAft>
              <a:buNone/>
            </a:pPr>
            <a:r>
              <a:t/>
            </a:r>
            <a:endParaRPr sz="3000"/>
          </a:p>
          <a:p>
            <a:pPr indent="0" lvl="0" marL="0" rtl="0" algn="l">
              <a:spcBef>
                <a:spcPts val="1600"/>
              </a:spcBef>
              <a:spcAft>
                <a:spcPts val="0"/>
              </a:spcAft>
              <a:buNone/>
            </a:pPr>
            <a:r>
              <a:t/>
            </a:r>
            <a:endParaRPr sz="3000" u="sng"/>
          </a:p>
          <a:p>
            <a:pPr indent="0" lvl="0" marL="0" rtl="0" algn="l">
              <a:spcBef>
                <a:spcPts val="1600"/>
              </a:spcBef>
              <a:spcAft>
                <a:spcPts val="0"/>
              </a:spcAft>
              <a:buNone/>
            </a:pPr>
            <a:r>
              <a:t/>
            </a:r>
            <a:endParaRPr sz="3000"/>
          </a:p>
          <a:p>
            <a:pPr indent="0" lvl="0" marL="0" rtl="0" algn="l">
              <a:spcBef>
                <a:spcPts val="1600"/>
              </a:spcBef>
              <a:spcAft>
                <a:spcPts val="1600"/>
              </a:spcAft>
              <a:buNone/>
            </a:pPr>
            <a:r>
              <a:t/>
            </a:r>
            <a:endParaRPr sz="3000"/>
          </a:p>
        </p:txBody>
      </p:sp>
      <p:sp>
        <p:nvSpPr>
          <p:cNvPr id="442" name="Google Shape;442;p49"/>
          <p:cNvSpPr txBox="1"/>
          <p:nvPr/>
        </p:nvSpPr>
        <p:spPr>
          <a:xfrm>
            <a:off x="6786775" y="167775"/>
            <a:ext cx="2219100" cy="3933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Lato"/>
                <a:ea typeface="Lato"/>
                <a:cs typeface="Lato"/>
                <a:sym typeface="Lato"/>
              </a:rPr>
              <a:t>Analysis</a:t>
            </a:r>
            <a:endParaRPr>
              <a:solidFill>
                <a:srgbClr val="FFFFFF"/>
              </a:solidFill>
              <a:latin typeface="Lato"/>
              <a:ea typeface="Lato"/>
              <a:cs typeface="Lato"/>
              <a:sym typeface="Lato"/>
            </a:endParaRPr>
          </a:p>
        </p:txBody>
      </p:sp>
      <p:pic>
        <p:nvPicPr>
          <p:cNvPr id="443" name="Google Shape;443;p49"/>
          <p:cNvPicPr preferRelativeResize="0"/>
          <p:nvPr/>
        </p:nvPicPr>
        <p:blipFill>
          <a:blip r:embed="rId3">
            <a:alphaModFix/>
          </a:blip>
          <a:stretch>
            <a:fillRect/>
          </a:stretch>
        </p:blipFill>
        <p:spPr>
          <a:xfrm>
            <a:off x="6663349" y="791784"/>
            <a:ext cx="2219100" cy="3943340"/>
          </a:xfrm>
          <a:prstGeom prst="rect">
            <a:avLst/>
          </a:prstGeom>
          <a:noFill/>
          <a:ln>
            <a:noFill/>
          </a:ln>
          <a:effectLst>
            <a:outerShdw rotWithShape="0" algn="bl" dir="5400000" dist="19050">
              <a:srgbClr val="000000">
                <a:alpha val="50000"/>
              </a:srgbClr>
            </a:outerShdw>
          </a:effectLst>
        </p:spPr>
      </p:pic>
      <p:pic>
        <p:nvPicPr>
          <p:cNvPr id="444" name="Google Shape;444;p49"/>
          <p:cNvPicPr preferRelativeResize="0"/>
          <p:nvPr/>
        </p:nvPicPr>
        <p:blipFill>
          <a:blip r:embed="rId4">
            <a:alphaModFix/>
          </a:blip>
          <a:stretch>
            <a:fillRect/>
          </a:stretch>
        </p:blipFill>
        <p:spPr>
          <a:xfrm>
            <a:off x="3969237" y="3055437"/>
            <a:ext cx="2219100" cy="1679700"/>
          </a:xfrm>
          <a:prstGeom prst="roundRect">
            <a:avLst>
              <a:gd fmla="val 16667" name="adj"/>
            </a:avLst>
          </a:prstGeom>
          <a:noFill/>
          <a:ln>
            <a:noFill/>
          </a:ln>
          <a:effectLst>
            <a:outerShdw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50"/>
          <p:cNvSpPr txBox="1"/>
          <p:nvPr>
            <p:ph type="title"/>
          </p:nvPr>
        </p:nvSpPr>
        <p:spPr>
          <a:xfrm>
            <a:off x="2187600" y="355600"/>
            <a:ext cx="4768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Acknowledgements</a:t>
            </a:r>
            <a:endParaRPr sz="3500"/>
          </a:p>
        </p:txBody>
      </p:sp>
      <p:sp>
        <p:nvSpPr>
          <p:cNvPr id="450" name="Google Shape;450;p50"/>
          <p:cNvSpPr txBox="1"/>
          <p:nvPr>
            <p:ph idx="1" type="body"/>
          </p:nvPr>
        </p:nvSpPr>
        <p:spPr>
          <a:xfrm>
            <a:off x="1221200" y="1269700"/>
            <a:ext cx="7426800" cy="328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Professor Raja</a:t>
            </a:r>
            <a:endParaRPr sz="3000"/>
          </a:p>
          <a:p>
            <a:pPr indent="0" lvl="0" marL="0" rtl="0" algn="l">
              <a:spcBef>
                <a:spcPts val="1600"/>
              </a:spcBef>
              <a:spcAft>
                <a:spcPts val="0"/>
              </a:spcAft>
              <a:buNone/>
            </a:pPr>
            <a:r>
              <a:rPr lang="en" sz="3000"/>
              <a:t>2016 and 2017 EID 101E Group</a:t>
            </a:r>
            <a:endParaRPr sz="3000"/>
          </a:p>
          <a:p>
            <a:pPr indent="0" lvl="0" marL="0" rtl="0" algn="l">
              <a:spcBef>
                <a:spcPts val="1600"/>
              </a:spcBef>
              <a:spcAft>
                <a:spcPts val="0"/>
              </a:spcAft>
              <a:buNone/>
            </a:pPr>
            <a:r>
              <a:rPr lang="en" sz="3000"/>
              <a:t>Diabetes Research Team at Albert Einstein College of Medicine and Johnson&amp;Johnson</a:t>
            </a:r>
            <a:endParaRPr sz="3000"/>
          </a:p>
          <a:p>
            <a:pPr indent="0" lvl="0" marL="0" rtl="0" algn="l">
              <a:spcBef>
                <a:spcPts val="1600"/>
              </a:spcBef>
              <a:spcAft>
                <a:spcPts val="1600"/>
              </a:spcAft>
              <a:buNone/>
            </a:pPr>
            <a:r>
              <a:rPr lang="en" sz="3000"/>
              <a:t>Mr. Liva of Bergen County Academies</a:t>
            </a:r>
            <a:endParaRPr sz="3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51"/>
          <p:cNvSpPr txBox="1"/>
          <p:nvPr>
            <p:ph idx="1" type="body"/>
          </p:nvPr>
        </p:nvSpPr>
        <p:spPr>
          <a:xfrm>
            <a:off x="1209025" y="488650"/>
            <a:ext cx="7038900" cy="40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Thank You!</a:t>
            </a:r>
            <a:endParaRPr sz="4800"/>
          </a:p>
          <a:p>
            <a:pPr indent="0" lvl="0" marL="0" rtl="0" algn="ctr">
              <a:lnSpc>
                <a:spcPct val="100000"/>
              </a:lnSpc>
              <a:spcBef>
                <a:spcPts val="1600"/>
              </a:spcBef>
              <a:spcAft>
                <a:spcPts val="0"/>
              </a:spcAft>
              <a:buNone/>
            </a:pPr>
            <a:r>
              <a:rPr lang="en" sz="2000"/>
              <a:t>Emily Y., Jonathan L., Joshua Y., Radi F.,</a:t>
            </a:r>
            <a:endParaRPr sz="2000"/>
          </a:p>
          <a:p>
            <a:pPr indent="0" lvl="0" marL="0" rtl="0" algn="ctr">
              <a:lnSpc>
                <a:spcPct val="100000"/>
              </a:lnSpc>
              <a:spcBef>
                <a:spcPts val="0"/>
              </a:spcBef>
              <a:spcAft>
                <a:spcPts val="1600"/>
              </a:spcAft>
              <a:buNone/>
            </a:pPr>
            <a:r>
              <a:rPr lang="en" sz="2000"/>
              <a:t>Derek L., Brandon H., Harper C-B., and Pia R.</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6"/>
          <p:cNvSpPr txBox="1"/>
          <p:nvPr>
            <p:ph type="title"/>
          </p:nvPr>
        </p:nvSpPr>
        <p:spPr>
          <a:xfrm>
            <a:off x="1297500" y="770163"/>
            <a:ext cx="7038900" cy="5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Problem Statement</a:t>
            </a:r>
            <a:endParaRPr sz="3000"/>
          </a:p>
        </p:txBody>
      </p:sp>
      <p:sp>
        <p:nvSpPr>
          <p:cNvPr id="197" name="Google Shape;197;p26"/>
          <p:cNvSpPr txBox="1"/>
          <p:nvPr>
            <p:ph idx="1" type="body"/>
          </p:nvPr>
        </p:nvSpPr>
        <p:spPr>
          <a:xfrm>
            <a:off x="1052550" y="15675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t>In Kampala</a:t>
            </a:r>
            <a:r>
              <a:rPr lang="en" sz="3000"/>
              <a:t>, Uganda</a:t>
            </a:r>
            <a:r>
              <a:rPr lang="en" sz="3000"/>
              <a:t>, there is no affordable and effective way to </a:t>
            </a:r>
            <a:r>
              <a:rPr lang="en" sz="3000" u="sng">
                <a:solidFill>
                  <a:schemeClr val="accent2"/>
                </a:solidFill>
              </a:rPr>
              <a:t>measure blood glucose levels</a:t>
            </a:r>
            <a:r>
              <a:rPr lang="en" sz="3000"/>
              <a:t> for diabetics and </a:t>
            </a:r>
            <a:r>
              <a:rPr lang="en" sz="3000" u="sng">
                <a:solidFill>
                  <a:schemeClr val="accent2"/>
                </a:solidFill>
              </a:rPr>
              <a:t>very little widespread education</a:t>
            </a:r>
            <a:r>
              <a:rPr lang="en" sz="3000">
                <a:solidFill>
                  <a:schemeClr val="lt2"/>
                </a:solidFill>
              </a:rPr>
              <a:t> </a:t>
            </a:r>
            <a:r>
              <a:rPr lang="en" sz="3000"/>
              <a:t>about diabetes.</a:t>
            </a:r>
            <a:endParaRPr sz="3000"/>
          </a:p>
        </p:txBody>
      </p:sp>
      <p:sp>
        <p:nvSpPr>
          <p:cNvPr id="198" name="Google Shape;198;p26"/>
          <p:cNvSpPr txBox="1"/>
          <p:nvPr/>
        </p:nvSpPr>
        <p:spPr>
          <a:xfrm>
            <a:off x="6786775" y="167775"/>
            <a:ext cx="2219100" cy="3933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Lato"/>
                <a:ea typeface="Lato"/>
                <a:cs typeface="Lato"/>
                <a:sym typeface="Lato"/>
              </a:rPr>
              <a:t>Problem Formulation</a:t>
            </a:r>
            <a:endParaRPr>
              <a:solidFill>
                <a:srgbClr val="FFFFF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7"/>
          <p:cNvSpPr/>
          <p:nvPr/>
        </p:nvSpPr>
        <p:spPr>
          <a:xfrm>
            <a:off x="5713050" y="1709775"/>
            <a:ext cx="1332600" cy="1333800"/>
          </a:xfrm>
          <a:prstGeom prst="ellipse">
            <a:avLst/>
          </a:prstGeom>
          <a:solidFill>
            <a:srgbClr val="FFFFFF"/>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7"/>
          <p:cNvSpPr/>
          <p:nvPr/>
        </p:nvSpPr>
        <p:spPr>
          <a:xfrm>
            <a:off x="2379175" y="3209725"/>
            <a:ext cx="1732200" cy="1722000"/>
          </a:xfrm>
          <a:prstGeom prst="ellipse">
            <a:avLst/>
          </a:prstGeom>
          <a:solidFill>
            <a:srgbClr val="FFFFFF"/>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txBox="1"/>
          <p:nvPr/>
        </p:nvSpPr>
        <p:spPr>
          <a:xfrm>
            <a:off x="6786775" y="167775"/>
            <a:ext cx="2219100" cy="3933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Lato"/>
                <a:ea typeface="Lato"/>
                <a:cs typeface="Lato"/>
                <a:sym typeface="Lato"/>
              </a:rPr>
              <a:t>Problem Formulation</a:t>
            </a:r>
            <a:endParaRPr>
              <a:solidFill>
                <a:srgbClr val="FFFFFF"/>
              </a:solidFill>
              <a:latin typeface="Lato"/>
              <a:ea typeface="Lato"/>
              <a:cs typeface="Lato"/>
              <a:sym typeface="Lato"/>
            </a:endParaRPr>
          </a:p>
        </p:txBody>
      </p:sp>
      <p:sp>
        <p:nvSpPr>
          <p:cNvPr id="206" name="Google Shape;206;p27"/>
          <p:cNvSpPr txBox="1"/>
          <p:nvPr>
            <p:ph type="title"/>
          </p:nvPr>
        </p:nvSpPr>
        <p:spPr>
          <a:xfrm>
            <a:off x="1215050" y="330413"/>
            <a:ext cx="7038900" cy="5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Design Considerations</a:t>
            </a:r>
            <a:endParaRPr sz="3000"/>
          </a:p>
        </p:txBody>
      </p:sp>
      <p:sp>
        <p:nvSpPr>
          <p:cNvPr id="207" name="Google Shape;207;p27"/>
          <p:cNvSpPr/>
          <p:nvPr/>
        </p:nvSpPr>
        <p:spPr>
          <a:xfrm>
            <a:off x="4572000" y="3256175"/>
            <a:ext cx="1732200" cy="1722000"/>
          </a:xfrm>
          <a:prstGeom prst="ellipse">
            <a:avLst/>
          </a:prstGeom>
          <a:solidFill>
            <a:srgbClr val="FFFFFF"/>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p:nvPr/>
        </p:nvSpPr>
        <p:spPr>
          <a:xfrm>
            <a:off x="3284063" y="1084863"/>
            <a:ext cx="2012100" cy="1958700"/>
          </a:xfrm>
          <a:prstGeom prst="ellipse">
            <a:avLst/>
          </a:prstGeom>
          <a:solidFill>
            <a:srgbClr val="FFFFFF"/>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p:nvPr/>
        </p:nvSpPr>
        <p:spPr>
          <a:xfrm>
            <a:off x="1534600" y="1688775"/>
            <a:ext cx="1332600" cy="1333800"/>
          </a:xfrm>
          <a:prstGeom prst="ellipse">
            <a:avLst/>
          </a:prstGeom>
          <a:solidFill>
            <a:srgbClr val="FFFFFF"/>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27"/>
          <p:cNvSpPr txBox="1"/>
          <p:nvPr/>
        </p:nvSpPr>
        <p:spPr>
          <a:xfrm>
            <a:off x="1704400" y="1995825"/>
            <a:ext cx="993000" cy="4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Lato"/>
                <a:ea typeface="Lato"/>
                <a:cs typeface="Lato"/>
                <a:sym typeface="Lato"/>
              </a:rPr>
              <a:t>LOW COST</a:t>
            </a:r>
            <a:endParaRPr b="1" sz="2000">
              <a:latin typeface="Lato"/>
              <a:ea typeface="Lato"/>
              <a:cs typeface="Lato"/>
              <a:sym typeface="Lato"/>
            </a:endParaRPr>
          </a:p>
        </p:txBody>
      </p:sp>
      <p:sp>
        <p:nvSpPr>
          <p:cNvPr id="211" name="Google Shape;211;p27"/>
          <p:cNvSpPr txBox="1"/>
          <p:nvPr/>
        </p:nvSpPr>
        <p:spPr>
          <a:xfrm>
            <a:off x="3284075" y="1867563"/>
            <a:ext cx="2012100" cy="3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Lato"/>
                <a:ea typeface="Lato"/>
                <a:cs typeface="Lato"/>
                <a:sym typeface="Lato"/>
              </a:rPr>
              <a:t>SUSTAINABILITY</a:t>
            </a:r>
            <a:endParaRPr b="1" sz="1800">
              <a:latin typeface="Lato"/>
              <a:ea typeface="Lato"/>
              <a:cs typeface="Lato"/>
              <a:sym typeface="Lato"/>
            </a:endParaRPr>
          </a:p>
        </p:txBody>
      </p:sp>
      <p:sp>
        <p:nvSpPr>
          <p:cNvPr id="212" name="Google Shape;212;p27"/>
          <p:cNvSpPr txBox="1"/>
          <p:nvPr/>
        </p:nvSpPr>
        <p:spPr>
          <a:xfrm>
            <a:off x="5713050" y="1995825"/>
            <a:ext cx="1332600" cy="7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Lato"/>
                <a:ea typeface="Lato"/>
                <a:cs typeface="Lato"/>
                <a:sym typeface="Lato"/>
              </a:rPr>
              <a:t>EASE OF USE</a:t>
            </a:r>
            <a:r>
              <a:rPr b="1" lang="en" sz="2400">
                <a:latin typeface="Lato"/>
                <a:ea typeface="Lato"/>
                <a:cs typeface="Lato"/>
                <a:sym typeface="Lato"/>
              </a:rPr>
              <a:t> </a:t>
            </a:r>
            <a:endParaRPr b="1" sz="2400">
              <a:latin typeface="Lato"/>
              <a:ea typeface="Lato"/>
              <a:cs typeface="Lato"/>
              <a:sym typeface="Lato"/>
            </a:endParaRPr>
          </a:p>
        </p:txBody>
      </p:sp>
      <p:sp>
        <p:nvSpPr>
          <p:cNvPr id="213" name="Google Shape;213;p27"/>
          <p:cNvSpPr txBox="1"/>
          <p:nvPr/>
        </p:nvSpPr>
        <p:spPr>
          <a:xfrm>
            <a:off x="2578975" y="3857375"/>
            <a:ext cx="1332600" cy="5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Lato"/>
                <a:ea typeface="Lato"/>
                <a:cs typeface="Lato"/>
                <a:sym typeface="Lato"/>
              </a:rPr>
              <a:t>SAFETY</a:t>
            </a:r>
            <a:endParaRPr b="1" sz="2400">
              <a:latin typeface="Lato"/>
              <a:ea typeface="Lato"/>
              <a:cs typeface="Lato"/>
              <a:sym typeface="Lato"/>
            </a:endParaRPr>
          </a:p>
        </p:txBody>
      </p:sp>
      <p:sp>
        <p:nvSpPr>
          <p:cNvPr id="214" name="Google Shape;214;p27"/>
          <p:cNvSpPr txBox="1"/>
          <p:nvPr/>
        </p:nvSpPr>
        <p:spPr>
          <a:xfrm>
            <a:off x="4572000" y="3756125"/>
            <a:ext cx="1732200" cy="72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Lato"/>
                <a:ea typeface="Lato"/>
                <a:cs typeface="Lato"/>
                <a:sym typeface="Lato"/>
              </a:rPr>
              <a:t>CULTURAL</a:t>
            </a:r>
            <a:r>
              <a:rPr b="1" lang="en" sz="1800">
                <a:latin typeface="Lato"/>
                <a:ea typeface="Lato"/>
                <a:cs typeface="Lato"/>
                <a:sym typeface="Lato"/>
              </a:rPr>
              <a:t> </a:t>
            </a:r>
            <a:r>
              <a:rPr b="1" lang="en" sz="1800">
                <a:latin typeface="Lato"/>
                <a:ea typeface="Lato"/>
                <a:cs typeface="Lato"/>
                <a:sym typeface="Lato"/>
              </a:rPr>
              <a:t>SENSITIVITY</a:t>
            </a:r>
            <a:endParaRPr b="1" sz="18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28"/>
          <p:cNvPicPr preferRelativeResize="0"/>
          <p:nvPr/>
        </p:nvPicPr>
        <p:blipFill rotWithShape="1">
          <a:blip r:embed="rId4">
            <a:alphaModFix/>
          </a:blip>
          <a:srcRect b="0" l="18416" r="28170" t="0"/>
          <a:stretch/>
        </p:blipFill>
        <p:spPr>
          <a:xfrm>
            <a:off x="403000" y="402550"/>
            <a:ext cx="3101126" cy="4362275"/>
          </a:xfrm>
          <a:prstGeom prst="rect">
            <a:avLst/>
          </a:prstGeom>
          <a:noFill/>
          <a:ln>
            <a:noFill/>
          </a:ln>
        </p:spPr>
      </p:pic>
      <p:sp>
        <p:nvSpPr>
          <p:cNvPr id="220" name="Google Shape;220;p28"/>
          <p:cNvSpPr txBox="1"/>
          <p:nvPr>
            <p:ph type="title"/>
          </p:nvPr>
        </p:nvSpPr>
        <p:spPr>
          <a:xfrm>
            <a:off x="840088" y="1817250"/>
            <a:ext cx="2226900" cy="1509000"/>
          </a:xfrm>
          <a:prstGeom prst="rect">
            <a:avLst/>
          </a:prstGeom>
          <a:solidFill>
            <a:srgbClr val="FFFFFF"/>
          </a:solidFill>
        </p:spPr>
        <p:txBody>
          <a:bodyPr anchorCtr="0" anchor="b" bIns="91425" lIns="91425" spcFirstLastPara="1" rIns="91425" wrap="square" tIns="91425">
            <a:noAutofit/>
          </a:bodyPr>
          <a:lstStyle/>
          <a:p>
            <a:pPr indent="0" lvl="0" marL="0" rtl="0" algn="ctr">
              <a:spcBef>
                <a:spcPts val="0"/>
              </a:spcBef>
              <a:spcAft>
                <a:spcPts val="0"/>
              </a:spcAft>
              <a:buNone/>
            </a:pPr>
            <a:r>
              <a:rPr lang="en" sz="3000" u="sng"/>
              <a:t>Target: </a:t>
            </a:r>
            <a:r>
              <a:rPr lang="en" sz="3000"/>
              <a:t>Kampala, Uganda</a:t>
            </a:r>
            <a:endParaRPr sz="3000"/>
          </a:p>
        </p:txBody>
      </p:sp>
      <p:sp>
        <p:nvSpPr>
          <p:cNvPr id="221" name="Google Shape;221;p28"/>
          <p:cNvSpPr txBox="1"/>
          <p:nvPr/>
        </p:nvSpPr>
        <p:spPr>
          <a:xfrm>
            <a:off x="4248792" y="1456300"/>
            <a:ext cx="5124300" cy="50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4800">
                <a:latin typeface="Work Sans"/>
                <a:ea typeface="Work Sans"/>
                <a:cs typeface="Work Sans"/>
                <a:sym typeface="Work Sans"/>
              </a:rPr>
              <a:t>4.2</a:t>
            </a:r>
            <a:r>
              <a:rPr b="1" lang="en" sz="4800">
                <a:solidFill>
                  <a:srgbClr val="000000"/>
                </a:solidFill>
                <a:latin typeface="Work Sans"/>
                <a:ea typeface="Work Sans"/>
                <a:cs typeface="Work Sans"/>
                <a:sym typeface="Work Sans"/>
              </a:rPr>
              <a:t>% ~60,000 </a:t>
            </a:r>
            <a:endParaRPr b="1" sz="4800">
              <a:solidFill>
                <a:srgbClr val="000000"/>
              </a:solidFill>
              <a:latin typeface="Work Sans"/>
              <a:ea typeface="Work Sans"/>
              <a:cs typeface="Work Sans"/>
              <a:sym typeface="Work Sans"/>
            </a:endParaRPr>
          </a:p>
        </p:txBody>
      </p:sp>
      <p:sp>
        <p:nvSpPr>
          <p:cNvPr id="222" name="Google Shape;222;p28"/>
          <p:cNvSpPr txBox="1"/>
          <p:nvPr/>
        </p:nvSpPr>
        <p:spPr>
          <a:xfrm>
            <a:off x="4416325" y="1707200"/>
            <a:ext cx="2442900" cy="6789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800">
                <a:latin typeface="Work Sans Light"/>
                <a:ea typeface="Work Sans Light"/>
                <a:cs typeface="Work Sans Light"/>
                <a:sym typeface="Work Sans Light"/>
              </a:rPr>
              <a:t>Diabetic Prevalence </a:t>
            </a:r>
            <a:endParaRPr sz="1800">
              <a:solidFill>
                <a:srgbClr val="000000"/>
              </a:solidFill>
              <a:latin typeface="Work Sans Light"/>
              <a:ea typeface="Work Sans Light"/>
              <a:cs typeface="Work Sans Light"/>
              <a:sym typeface="Work Sans Light"/>
            </a:endParaRPr>
          </a:p>
        </p:txBody>
      </p:sp>
      <p:sp>
        <p:nvSpPr>
          <p:cNvPr id="223" name="Google Shape;223;p28"/>
          <p:cNvSpPr/>
          <p:nvPr/>
        </p:nvSpPr>
        <p:spPr>
          <a:xfrm>
            <a:off x="3604288" y="1306028"/>
            <a:ext cx="444175" cy="416621"/>
          </a:xfrm>
          <a:custGeom>
            <a:rect b="b" l="l" r="r" t="t"/>
            <a:pathLst>
              <a:path extrusionOk="0" h="16120" w="1529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txBox="1"/>
          <p:nvPr/>
        </p:nvSpPr>
        <p:spPr>
          <a:xfrm>
            <a:off x="4145575" y="2822923"/>
            <a:ext cx="4072500" cy="740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4800">
                <a:latin typeface="Work Sans"/>
                <a:ea typeface="Work Sans"/>
                <a:cs typeface="Work Sans"/>
                <a:sym typeface="Work Sans"/>
              </a:rPr>
              <a:t>$287.62</a:t>
            </a:r>
            <a:endParaRPr b="1" sz="4800">
              <a:solidFill>
                <a:srgbClr val="000000"/>
              </a:solidFill>
              <a:latin typeface="Work Sans"/>
              <a:ea typeface="Work Sans"/>
              <a:cs typeface="Work Sans"/>
              <a:sym typeface="Work Sans"/>
            </a:endParaRPr>
          </a:p>
        </p:txBody>
      </p:sp>
      <p:sp>
        <p:nvSpPr>
          <p:cNvPr id="225" name="Google Shape;225;p28"/>
          <p:cNvSpPr txBox="1"/>
          <p:nvPr/>
        </p:nvSpPr>
        <p:spPr>
          <a:xfrm>
            <a:off x="4399100" y="3403125"/>
            <a:ext cx="4238700" cy="4167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800">
                <a:latin typeface="Work Sans Light"/>
                <a:ea typeface="Work Sans Light"/>
                <a:cs typeface="Work Sans Light"/>
                <a:sym typeface="Work Sans Light"/>
              </a:rPr>
              <a:t>Average Monthly Household Income</a:t>
            </a:r>
            <a:endParaRPr sz="1800">
              <a:solidFill>
                <a:srgbClr val="000000"/>
              </a:solidFill>
              <a:latin typeface="Work Sans Light"/>
              <a:ea typeface="Work Sans Light"/>
              <a:cs typeface="Work Sans Light"/>
              <a:sym typeface="Work Sans Light"/>
            </a:endParaRPr>
          </a:p>
        </p:txBody>
      </p:sp>
      <p:sp>
        <p:nvSpPr>
          <p:cNvPr id="226" name="Google Shape;226;p28"/>
          <p:cNvSpPr/>
          <p:nvPr/>
        </p:nvSpPr>
        <p:spPr>
          <a:xfrm>
            <a:off x="3604300" y="2935775"/>
            <a:ext cx="527111" cy="416621"/>
          </a:xfrm>
          <a:custGeom>
            <a:rect b="b" l="l" r="r" t="t"/>
            <a:pathLst>
              <a:path extrusionOk="0" h="14557" w="18513">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txBox="1"/>
          <p:nvPr/>
        </p:nvSpPr>
        <p:spPr>
          <a:xfrm>
            <a:off x="4091575" y="484975"/>
            <a:ext cx="4180500" cy="78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u="sng">
                <a:latin typeface="Work Sans"/>
                <a:ea typeface="Work Sans"/>
                <a:cs typeface="Work Sans"/>
                <a:sym typeface="Work Sans"/>
              </a:rPr>
              <a:t>Background</a:t>
            </a:r>
            <a:endParaRPr b="1" sz="3000" u="sng">
              <a:latin typeface="Work Sans"/>
              <a:ea typeface="Work Sans"/>
              <a:cs typeface="Work Sans"/>
              <a:sym typeface="Work Sans"/>
            </a:endParaRPr>
          </a:p>
        </p:txBody>
      </p:sp>
      <p:sp>
        <p:nvSpPr>
          <p:cNvPr id="228" name="Google Shape;228;p28"/>
          <p:cNvSpPr txBox="1"/>
          <p:nvPr/>
        </p:nvSpPr>
        <p:spPr>
          <a:xfrm>
            <a:off x="6778925" y="91675"/>
            <a:ext cx="2219100" cy="393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Lato"/>
                <a:ea typeface="Lato"/>
                <a:cs typeface="Lato"/>
                <a:sym typeface="Lato"/>
              </a:rPr>
              <a:t>Needs Assessment</a:t>
            </a:r>
            <a:endParaRPr>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9"/>
          <p:cNvSpPr txBox="1"/>
          <p:nvPr>
            <p:ph idx="1" type="body"/>
          </p:nvPr>
        </p:nvSpPr>
        <p:spPr>
          <a:xfrm>
            <a:off x="1341475" y="247450"/>
            <a:ext cx="5236800" cy="9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t>Engineering Design Process</a:t>
            </a:r>
            <a:endParaRPr sz="3000"/>
          </a:p>
        </p:txBody>
      </p:sp>
      <p:sp>
        <p:nvSpPr>
          <p:cNvPr id="234" name="Google Shape;234;p29"/>
          <p:cNvSpPr txBox="1"/>
          <p:nvPr/>
        </p:nvSpPr>
        <p:spPr>
          <a:xfrm>
            <a:off x="6786775" y="167775"/>
            <a:ext cx="2219100" cy="3933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Lato"/>
                <a:ea typeface="Lato"/>
                <a:cs typeface="Lato"/>
                <a:sym typeface="Lato"/>
              </a:rPr>
              <a:t>Abstraction / Synthesis</a:t>
            </a:r>
            <a:endParaRPr>
              <a:solidFill>
                <a:srgbClr val="FFFFFF"/>
              </a:solidFill>
              <a:latin typeface="Lato"/>
              <a:ea typeface="Lato"/>
              <a:cs typeface="Lato"/>
              <a:sym typeface="Lato"/>
            </a:endParaRPr>
          </a:p>
        </p:txBody>
      </p:sp>
      <p:sp>
        <p:nvSpPr>
          <p:cNvPr id="235" name="Google Shape;235;p29"/>
          <p:cNvSpPr txBox="1"/>
          <p:nvPr>
            <p:ph idx="1" type="body"/>
          </p:nvPr>
        </p:nvSpPr>
        <p:spPr>
          <a:xfrm>
            <a:off x="3141450" y="1137650"/>
            <a:ext cx="2724300" cy="5466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sz="2400"/>
              <a:t>Needs Assessment</a:t>
            </a:r>
            <a:endParaRPr sz="2400"/>
          </a:p>
        </p:txBody>
      </p:sp>
      <p:sp>
        <p:nvSpPr>
          <p:cNvPr id="236" name="Google Shape;236;p29"/>
          <p:cNvSpPr txBox="1"/>
          <p:nvPr>
            <p:ph idx="1" type="body"/>
          </p:nvPr>
        </p:nvSpPr>
        <p:spPr>
          <a:xfrm>
            <a:off x="650150" y="2088900"/>
            <a:ext cx="2334600" cy="5466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sz="2400"/>
              <a:t>Implementation</a:t>
            </a:r>
            <a:r>
              <a:rPr lang="en"/>
              <a:t> </a:t>
            </a:r>
            <a:endParaRPr/>
          </a:p>
        </p:txBody>
      </p:sp>
      <p:sp>
        <p:nvSpPr>
          <p:cNvPr id="237" name="Google Shape;237;p29"/>
          <p:cNvSpPr txBox="1"/>
          <p:nvPr>
            <p:ph idx="1" type="body"/>
          </p:nvPr>
        </p:nvSpPr>
        <p:spPr>
          <a:xfrm>
            <a:off x="5959075" y="2088900"/>
            <a:ext cx="3046800" cy="5466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sz="2400"/>
              <a:t>Problem Formulation</a:t>
            </a:r>
            <a:endParaRPr sz="2400"/>
          </a:p>
        </p:txBody>
      </p:sp>
      <p:sp>
        <p:nvSpPr>
          <p:cNvPr id="238" name="Google Shape;238;p29"/>
          <p:cNvSpPr txBox="1"/>
          <p:nvPr>
            <p:ph idx="1" type="body"/>
          </p:nvPr>
        </p:nvSpPr>
        <p:spPr>
          <a:xfrm>
            <a:off x="4902150" y="3511250"/>
            <a:ext cx="3734100" cy="5466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sz="2400"/>
              <a:t>Abstraction and Synthesis</a:t>
            </a:r>
            <a:r>
              <a:rPr lang="en"/>
              <a:t> </a:t>
            </a:r>
            <a:endParaRPr/>
          </a:p>
        </p:txBody>
      </p:sp>
      <p:sp>
        <p:nvSpPr>
          <p:cNvPr id="239" name="Google Shape;239;p29"/>
          <p:cNvSpPr txBox="1"/>
          <p:nvPr>
            <p:ph idx="1" type="body"/>
          </p:nvPr>
        </p:nvSpPr>
        <p:spPr>
          <a:xfrm>
            <a:off x="835800" y="3511250"/>
            <a:ext cx="3474000" cy="5466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sz="2400"/>
              <a:t>Analysis and Evaluation</a:t>
            </a:r>
            <a:endParaRPr sz="2400"/>
          </a:p>
        </p:txBody>
      </p:sp>
      <p:cxnSp>
        <p:nvCxnSpPr>
          <p:cNvPr id="240" name="Google Shape;240;p29"/>
          <p:cNvCxnSpPr>
            <a:stCxn id="235" idx="3"/>
            <a:endCxn id="237" idx="0"/>
          </p:cNvCxnSpPr>
          <p:nvPr/>
        </p:nvCxnSpPr>
        <p:spPr>
          <a:xfrm>
            <a:off x="5865750" y="1410950"/>
            <a:ext cx="1616700" cy="678000"/>
          </a:xfrm>
          <a:prstGeom prst="curvedConnector2">
            <a:avLst/>
          </a:prstGeom>
          <a:noFill/>
          <a:ln cap="flat" cmpd="sng" w="28575">
            <a:solidFill>
              <a:schemeClr val="dk2"/>
            </a:solidFill>
            <a:prstDash val="solid"/>
            <a:round/>
            <a:headEnd len="med" w="med" type="none"/>
            <a:tailEnd len="med" w="med" type="triangle"/>
          </a:ln>
        </p:spPr>
      </p:cxnSp>
      <p:cxnSp>
        <p:nvCxnSpPr>
          <p:cNvPr id="241" name="Google Shape;241;p29"/>
          <p:cNvCxnSpPr>
            <a:stCxn id="237" idx="2"/>
            <a:endCxn id="238" idx="0"/>
          </p:cNvCxnSpPr>
          <p:nvPr/>
        </p:nvCxnSpPr>
        <p:spPr>
          <a:xfrm rot="5400000">
            <a:off x="6687925" y="2716650"/>
            <a:ext cx="875700" cy="713400"/>
          </a:xfrm>
          <a:prstGeom prst="curvedConnector3">
            <a:avLst>
              <a:gd fmla="val 50003" name="adj1"/>
            </a:avLst>
          </a:prstGeom>
          <a:noFill/>
          <a:ln cap="flat" cmpd="sng" w="28575">
            <a:solidFill>
              <a:schemeClr val="dk2"/>
            </a:solidFill>
            <a:prstDash val="solid"/>
            <a:round/>
            <a:headEnd len="med" w="med" type="none"/>
            <a:tailEnd len="med" w="med" type="triangle"/>
          </a:ln>
        </p:spPr>
      </p:cxnSp>
      <p:cxnSp>
        <p:nvCxnSpPr>
          <p:cNvPr id="242" name="Google Shape;242;p29"/>
          <p:cNvCxnSpPr>
            <a:stCxn id="238" idx="1"/>
            <a:endCxn id="239" idx="3"/>
          </p:cNvCxnSpPr>
          <p:nvPr/>
        </p:nvCxnSpPr>
        <p:spPr>
          <a:xfrm flipH="1">
            <a:off x="4309650" y="3784550"/>
            <a:ext cx="592500" cy="600"/>
          </a:xfrm>
          <a:prstGeom prst="curvedConnector3">
            <a:avLst>
              <a:gd fmla="val 49987" name="adj1"/>
            </a:avLst>
          </a:prstGeom>
          <a:noFill/>
          <a:ln cap="flat" cmpd="sng" w="28575">
            <a:solidFill>
              <a:schemeClr val="dk2"/>
            </a:solidFill>
            <a:prstDash val="solid"/>
            <a:round/>
            <a:headEnd len="med" w="med" type="none"/>
            <a:tailEnd len="med" w="med" type="triangle"/>
          </a:ln>
        </p:spPr>
      </p:cxnSp>
      <p:cxnSp>
        <p:nvCxnSpPr>
          <p:cNvPr id="243" name="Google Shape;243;p29"/>
          <p:cNvCxnSpPr>
            <a:stCxn id="239" idx="0"/>
            <a:endCxn id="236" idx="2"/>
          </p:cNvCxnSpPr>
          <p:nvPr/>
        </p:nvCxnSpPr>
        <p:spPr>
          <a:xfrm flipH="1" rot="5400000">
            <a:off x="1757250" y="2695700"/>
            <a:ext cx="875700" cy="755400"/>
          </a:xfrm>
          <a:prstGeom prst="curvedConnector3">
            <a:avLst>
              <a:gd fmla="val 50003" name="adj1"/>
            </a:avLst>
          </a:prstGeom>
          <a:noFill/>
          <a:ln cap="flat" cmpd="sng" w="28575">
            <a:solidFill>
              <a:schemeClr val="dk2"/>
            </a:solidFill>
            <a:prstDash val="solid"/>
            <a:round/>
            <a:headEnd len="med" w="med" type="none"/>
            <a:tailEnd len="med" w="med" type="triangle"/>
          </a:ln>
        </p:spPr>
      </p:cxnSp>
      <p:cxnSp>
        <p:nvCxnSpPr>
          <p:cNvPr id="244" name="Google Shape;244;p29"/>
          <p:cNvCxnSpPr>
            <a:stCxn id="236" idx="0"/>
            <a:endCxn id="235" idx="1"/>
          </p:cNvCxnSpPr>
          <p:nvPr/>
        </p:nvCxnSpPr>
        <p:spPr>
          <a:xfrm rot="-5400000">
            <a:off x="2140400" y="1087950"/>
            <a:ext cx="678000" cy="1323900"/>
          </a:xfrm>
          <a:prstGeom prst="curvedConnector2">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0"/>
          <p:cNvSpPr txBox="1"/>
          <p:nvPr>
            <p:ph type="title"/>
          </p:nvPr>
        </p:nvSpPr>
        <p:spPr>
          <a:xfrm>
            <a:off x="3051450" y="0"/>
            <a:ext cx="30411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Duncker Diagram</a:t>
            </a:r>
            <a:endParaRPr/>
          </a:p>
        </p:txBody>
      </p:sp>
      <p:pic>
        <p:nvPicPr>
          <p:cNvPr id="250" name="Google Shape;250;p30"/>
          <p:cNvPicPr preferRelativeResize="0"/>
          <p:nvPr/>
        </p:nvPicPr>
        <p:blipFill rotWithShape="1">
          <a:blip r:embed="rId3">
            <a:alphaModFix/>
          </a:blip>
          <a:srcRect b="0" l="0" r="1565" t="0"/>
          <a:stretch/>
        </p:blipFill>
        <p:spPr>
          <a:xfrm>
            <a:off x="1266950" y="652350"/>
            <a:ext cx="6610100" cy="42693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1"/>
          <p:cNvSpPr txBox="1"/>
          <p:nvPr>
            <p:ph type="title"/>
          </p:nvPr>
        </p:nvSpPr>
        <p:spPr>
          <a:xfrm>
            <a:off x="717025" y="372525"/>
            <a:ext cx="7038900" cy="7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Continued Development: Task 1</a:t>
            </a:r>
            <a:endParaRPr sz="3000"/>
          </a:p>
        </p:txBody>
      </p:sp>
      <p:pic>
        <p:nvPicPr>
          <p:cNvPr id="256" name="Google Shape;256;p31"/>
          <p:cNvPicPr preferRelativeResize="0"/>
          <p:nvPr/>
        </p:nvPicPr>
        <p:blipFill>
          <a:blip r:embed="rId3">
            <a:alphaModFix/>
          </a:blip>
          <a:stretch>
            <a:fillRect/>
          </a:stretch>
        </p:blipFill>
        <p:spPr>
          <a:xfrm>
            <a:off x="152400" y="1183500"/>
            <a:ext cx="8839201" cy="359927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2"/>
          <p:cNvSpPr txBox="1"/>
          <p:nvPr>
            <p:ph type="title"/>
          </p:nvPr>
        </p:nvSpPr>
        <p:spPr>
          <a:xfrm>
            <a:off x="1321375" y="687275"/>
            <a:ext cx="1748700" cy="57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000"/>
              <a:t>Group 1</a:t>
            </a:r>
            <a:endParaRPr sz="3000"/>
          </a:p>
        </p:txBody>
      </p:sp>
      <p:pic>
        <p:nvPicPr>
          <p:cNvPr id="262" name="Google Shape;262;p32"/>
          <p:cNvPicPr preferRelativeResize="0"/>
          <p:nvPr/>
        </p:nvPicPr>
        <p:blipFill>
          <a:blip r:embed="rId3">
            <a:alphaModFix/>
          </a:blip>
          <a:stretch>
            <a:fillRect/>
          </a:stretch>
        </p:blipFill>
        <p:spPr>
          <a:xfrm>
            <a:off x="126975" y="1502825"/>
            <a:ext cx="1992551" cy="2656725"/>
          </a:xfrm>
          <a:prstGeom prst="rect">
            <a:avLst/>
          </a:prstGeom>
          <a:noFill/>
          <a:ln>
            <a:noFill/>
          </a:ln>
        </p:spPr>
      </p:pic>
      <p:sp>
        <p:nvSpPr>
          <p:cNvPr id="263" name="Google Shape;263;p32"/>
          <p:cNvSpPr txBox="1"/>
          <p:nvPr>
            <p:ph type="title"/>
          </p:nvPr>
        </p:nvSpPr>
        <p:spPr>
          <a:xfrm>
            <a:off x="5970900" y="687275"/>
            <a:ext cx="1748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Group 2</a:t>
            </a:r>
            <a:endParaRPr sz="3000"/>
          </a:p>
        </p:txBody>
      </p:sp>
      <p:pic>
        <p:nvPicPr>
          <p:cNvPr id="264" name="Google Shape;264;p32"/>
          <p:cNvPicPr preferRelativeResize="0"/>
          <p:nvPr/>
        </p:nvPicPr>
        <p:blipFill>
          <a:blip r:embed="rId4">
            <a:alphaModFix/>
          </a:blip>
          <a:stretch>
            <a:fillRect/>
          </a:stretch>
        </p:blipFill>
        <p:spPr>
          <a:xfrm>
            <a:off x="4724450" y="1502836"/>
            <a:ext cx="1992551" cy="2656725"/>
          </a:xfrm>
          <a:prstGeom prst="rect">
            <a:avLst/>
          </a:prstGeom>
          <a:noFill/>
          <a:ln>
            <a:noFill/>
          </a:ln>
        </p:spPr>
      </p:pic>
      <p:sp>
        <p:nvSpPr>
          <p:cNvPr id="265" name="Google Shape;265;p32"/>
          <p:cNvSpPr txBox="1"/>
          <p:nvPr>
            <p:ph type="title"/>
          </p:nvPr>
        </p:nvSpPr>
        <p:spPr>
          <a:xfrm>
            <a:off x="388850" y="4159550"/>
            <a:ext cx="1443600" cy="57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Jon L.          </a:t>
            </a:r>
            <a:endParaRPr/>
          </a:p>
        </p:txBody>
      </p:sp>
      <p:pic>
        <p:nvPicPr>
          <p:cNvPr id="266" name="Google Shape;266;p32"/>
          <p:cNvPicPr preferRelativeResize="0"/>
          <p:nvPr/>
        </p:nvPicPr>
        <p:blipFill rotWithShape="1">
          <a:blip r:embed="rId5">
            <a:alphaModFix/>
          </a:blip>
          <a:srcRect b="0" l="15969" r="24038" t="0"/>
          <a:stretch/>
        </p:blipFill>
        <p:spPr>
          <a:xfrm>
            <a:off x="2238450" y="1502825"/>
            <a:ext cx="2300021" cy="2656725"/>
          </a:xfrm>
          <a:prstGeom prst="rect">
            <a:avLst/>
          </a:prstGeom>
          <a:noFill/>
          <a:ln>
            <a:noFill/>
          </a:ln>
        </p:spPr>
      </p:pic>
      <p:sp>
        <p:nvSpPr>
          <p:cNvPr id="267" name="Google Shape;267;p32"/>
          <p:cNvSpPr txBox="1"/>
          <p:nvPr>
            <p:ph type="title"/>
          </p:nvPr>
        </p:nvSpPr>
        <p:spPr>
          <a:xfrm>
            <a:off x="4944463" y="4159550"/>
            <a:ext cx="1748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Joshua Y.</a:t>
            </a:r>
            <a:endParaRPr/>
          </a:p>
        </p:txBody>
      </p:sp>
      <p:sp>
        <p:nvSpPr>
          <p:cNvPr id="268" name="Google Shape;268;p32"/>
          <p:cNvSpPr txBox="1"/>
          <p:nvPr>
            <p:ph type="title"/>
          </p:nvPr>
        </p:nvSpPr>
        <p:spPr>
          <a:xfrm>
            <a:off x="1389300" y="108575"/>
            <a:ext cx="6365400" cy="57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Task 1: Blood Glucose Testing</a:t>
            </a:r>
            <a:endParaRPr b="1" sz="3000"/>
          </a:p>
        </p:txBody>
      </p:sp>
      <p:sp>
        <p:nvSpPr>
          <p:cNvPr id="269" name="Google Shape;269;p32"/>
          <p:cNvSpPr txBox="1"/>
          <p:nvPr>
            <p:ph type="title"/>
          </p:nvPr>
        </p:nvSpPr>
        <p:spPr>
          <a:xfrm>
            <a:off x="2514100" y="4159550"/>
            <a:ext cx="1748700" cy="57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Emily Y.</a:t>
            </a:r>
            <a:endParaRPr/>
          </a:p>
        </p:txBody>
      </p:sp>
      <p:sp>
        <p:nvSpPr>
          <p:cNvPr id="270" name="Google Shape;270;p32"/>
          <p:cNvSpPr txBox="1"/>
          <p:nvPr>
            <p:ph type="title"/>
          </p:nvPr>
        </p:nvSpPr>
        <p:spPr>
          <a:xfrm>
            <a:off x="7287850" y="4159550"/>
            <a:ext cx="12228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Radi F.</a:t>
            </a:r>
            <a:endParaRPr/>
          </a:p>
        </p:txBody>
      </p:sp>
      <p:pic>
        <p:nvPicPr>
          <p:cNvPr id="271" name="Google Shape;271;p32"/>
          <p:cNvPicPr preferRelativeResize="0"/>
          <p:nvPr/>
        </p:nvPicPr>
        <p:blipFill>
          <a:blip r:embed="rId6">
            <a:alphaModFix/>
          </a:blip>
          <a:stretch>
            <a:fillRect/>
          </a:stretch>
        </p:blipFill>
        <p:spPr>
          <a:xfrm>
            <a:off x="6877494" y="1502825"/>
            <a:ext cx="2018029" cy="269070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Jacquenett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